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Roboto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-italic.fntdata"/><Relationship Id="rId61" Type="http://schemas.openxmlformats.org/officeDocument/2006/relationships/font" Target="fonts/Roboto-bold.fntdata"/><Relationship Id="rId20" Type="http://schemas.openxmlformats.org/officeDocument/2006/relationships/slide" Target="slides/slide15.xml"/><Relationship Id="rId63" Type="http://schemas.openxmlformats.org/officeDocument/2006/relationships/font" Target="fonts/Roboto-bold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oboto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b6bdd13a72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b6bdd13a72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b6bdd13a7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b6bdd13a7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6bdd13a7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6bdd13a7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b6bdd13a72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b6bdd13a72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6bdd13a7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6bdd13a7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e049e282d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e049e282d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e049e282df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e049e282d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04f56f9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04f56f9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e049e282d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e049e282d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e04f56f997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e04f56f997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e09cfa45e3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e09cfa45e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e09cfa45e3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e09cfa45e3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e002ccbb8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e002ccbb8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e002ccbb8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e002ccbb8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6df32153a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b6df32153a_6_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6df32153a_6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b6df32153a_6_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6df32153a_6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gb6df32153a_6_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6df32153a_6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gb6df32153a_6_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b6df32153a_6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b6df32153a_6_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b6df32153a_6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b6df32153a_6_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b6df32153a_6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b6df32153a_6_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e661113bc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e661113bc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e1d7085bf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e1d7085bf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e1d7085bf0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e1d7085bf0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b6df32153a_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b6df32153a_6_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b6df32153a_6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b6df32153a_6_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b6df32153a_6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gb6df32153a_6_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1d26bd9e0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1d26bd9e0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6df32153a_6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b6df32153a_6_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b6df32153a_6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gb6df32153a_6_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e1d26bd9e0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e1d26bd9e0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b6df32153a_6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b6df32153a_6_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e619cc356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e619cc356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1d26bd9e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e1d26bd9e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1d26bd9e0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1d26bd9e0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e1d26bd9e0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e1d26bd9e0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e1d26bd9e0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e1d26bd9e0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b6df32153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b6df32153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6df6d8c5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6df6d8c5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b6df6d8c59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b6df6d8c59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b6df6d8c59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b6df6d8c59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b6df6d8c59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b6df6d8c59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12465287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12465287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e661113bc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e661113bc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b6df6d8c59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b6df6d8c59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12465287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e12465287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b6df6d8c59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b6df6d8c59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1fc4f6939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e1fc4f6939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09cfa45e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e09cfa45e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e661113bc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e661113b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de661113b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de661113b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049e282d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049e282d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6bdd13a7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6bdd13a7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None/>
              <a:defRPr sz="11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402725" y="1048775"/>
            <a:ext cx="7543800" cy="3980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>
            <a:lvl1pPr indent="-317500" lvl="0" marL="457200" algn="l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 sz="1100"/>
            </a:lvl2pPr>
            <a:lvl3pPr indent="-317500" lvl="2" marL="1371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■"/>
              <a:defRPr sz="1100"/>
            </a:lvl3pPr>
            <a:lvl4pPr indent="-317500" lvl="3" marL="18288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●"/>
              <a:defRPr sz="1100"/>
            </a:lvl4pPr>
            <a:lvl5pPr indent="-317500" lvl="4" marL="22860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Char char="○"/>
              <a:defRPr sz="1100"/>
            </a:lvl5pPr>
            <a:lvl6pPr indent="-317500" lvl="5" marL="2743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■"/>
              <a:defRPr sz="1100"/>
            </a:lvl9pPr>
          </a:lstStyle>
          <a:p/>
        </p:txBody>
      </p:sp>
      <p:sp>
        <p:nvSpPr>
          <p:cNvPr id="84" name="Google Shape;84;p13"/>
          <p:cNvSpPr txBox="1"/>
          <p:nvPr>
            <p:ph idx="10" type="dt"/>
          </p:nvPr>
        </p:nvSpPr>
        <p:spPr>
          <a:xfrm>
            <a:off x="6163819" y="4835128"/>
            <a:ext cx="1938638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5" name="Google Shape;85;p13"/>
          <p:cNvSpPr txBox="1"/>
          <p:nvPr>
            <p:ph idx="11" type="ftr"/>
          </p:nvPr>
        </p:nvSpPr>
        <p:spPr>
          <a:xfrm>
            <a:off x="822959" y="4835128"/>
            <a:ext cx="5113696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245187" y="4835128"/>
            <a:ext cx="585007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algn="l">
              <a:spcBef>
                <a:spcPts val="0"/>
              </a:spcBef>
              <a:buNone/>
              <a:defRPr sz="1100"/>
            </a:lvl1pPr>
            <a:lvl2pPr indent="0" lvl="1" marL="0" algn="l">
              <a:spcBef>
                <a:spcPts val="0"/>
              </a:spcBef>
              <a:buNone/>
              <a:defRPr sz="1100"/>
            </a:lvl2pPr>
            <a:lvl3pPr indent="0" lvl="2" marL="0" algn="l">
              <a:spcBef>
                <a:spcPts val="0"/>
              </a:spcBef>
              <a:buNone/>
              <a:defRPr sz="1100"/>
            </a:lvl3pPr>
            <a:lvl4pPr indent="0" lvl="3" marL="0" algn="l">
              <a:spcBef>
                <a:spcPts val="0"/>
              </a:spcBef>
              <a:buNone/>
              <a:defRPr sz="1100"/>
            </a:lvl4pPr>
            <a:lvl5pPr indent="0" lvl="4" marL="0" algn="l">
              <a:spcBef>
                <a:spcPts val="0"/>
              </a:spcBef>
              <a:buNone/>
              <a:defRPr sz="1100"/>
            </a:lvl5pPr>
            <a:lvl6pPr indent="0" lvl="5" marL="0" algn="l">
              <a:spcBef>
                <a:spcPts val="0"/>
              </a:spcBef>
              <a:buNone/>
              <a:defRPr sz="1100"/>
            </a:lvl6pPr>
            <a:lvl7pPr indent="0" lvl="6" marL="0" algn="l">
              <a:spcBef>
                <a:spcPts val="0"/>
              </a:spcBef>
              <a:buNone/>
              <a:defRPr sz="1100"/>
            </a:lvl7pPr>
            <a:lvl8pPr indent="0" lvl="7" marL="0" algn="l">
              <a:spcBef>
                <a:spcPts val="0"/>
              </a:spcBef>
              <a:buNone/>
              <a:defRPr sz="1100"/>
            </a:lvl8pPr>
            <a:lvl9pPr indent="0" lvl="8" marL="0" algn="l">
              <a:spcBef>
                <a:spcPts val="0"/>
              </a:spcBef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3.png"/><Relationship Id="rId5" Type="http://schemas.openxmlformats.org/officeDocument/2006/relationships/image" Target="../media/image11.png"/><Relationship Id="rId6" Type="http://schemas.openxmlformats.org/officeDocument/2006/relationships/image" Target="../media/image15.png"/><Relationship Id="rId7" Type="http://schemas.openxmlformats.org/officeDocument/2006/relationships/image" Target="../media/image1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jpg"/><Relationship Id="rId4" Type="http://schemas.openxmlformats.org/officeDocument/2006/relationships/image" Target="../media/image37.jpg"/><Relationship Id="rId5" Type="http://schemas.openxmlformats.org/officeDocument/2006/relationships/image" Target="../media/image21.jpg"/><Relationship Id="rId6" Type="http://schemas.openxmlformats.org/officeDocument/2006/relationships/image" Target="../media/image22.jpg"/><Relationship Id="rId7" Type="http://schemas.openxmlformats.org/officeDocument/2006/relationships/image" Target="../media/image17.jpg"/><Relationship Id="rId8" Type="http://schemas.openxmlformats.org/officeDocument/2006/relationships/image" Target="../media/image2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Relationship Id="rId4" Type="http://schemas.openxmlformats.org/officeDocument/2006/relationships/image" Target="../media/image42.png"/><Relationship Id="rId5" Type="http://schemas.openxmlformats.org/officeDocument/2006/relationships/image" Target="../media/image44.png"/><Relationship Id="rId6" Type="http://schemas.openxmlformats.org/officeDocument/2006/relationships/image" Target="../media/image1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3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www.youtube.com/watch?v=BMgN-1feZHI" TargetMode="External"/><Relationship Id="rId4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www.youtube.com/watch?v=fUafCImN9qg" TargetMode="External"/><Relationship Id="rId4" Type="http://schemas.openxmlformats.org/officeDocument/2006/relationships/image" Target="../media/image5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4.xml"/><Relationship Id="rId3" Type="http://schemas.openxmlformats.org/officeDocument/2006/relationships/hyperlink" Target="https://ieeexplore.ieee.org/document/9242625" TargetMode="External"/><Relationship Id="rId4" Type="http://schemas.openxmlformats.org/officeDocument/2006/relationships/hyperlink" Target="https://arxiv.org/pdf/1604.02878.pdf" TargetMode="External"/><Relationship Id="rId5" Type="http://schemas.openxmlformats.org/officeDocument/2006/relationships/hyperlink" Target="https://arxiv.org/abs/1801.04381" TargetMode="External"/><Relationship Id="rId6" Type="http://schemas.openxmlformats.org/officeDocument/2006/relationships/hyperlink" Target="https://www.kaggle.com/aditya276/face-mask-dataset-yolo-format" TargetMode="External"/><Relationship Id="rId7" Type="http://schemas.openxmlformats.org/officeDocument/2006/relationships/hyperlink" Target="https://www.kaggle.com/aditya276/face-mask-dataset-yolo-format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Face Mask</a:t>
            </a:r>
            <a:r>
              <a:rPr b="1" lang="it"/>
              <a:t> Detection</a:t>
            </a:r>
            <a:endParaRPr b="1"/>
          </a:p>
        </p:txBody>
      </p:sp>
      <p:sp>
        <p:nvSpPr>
          <p:cNvPr id="92" name="Google Shape;92;p14"/>
          <p:cNvSpPr txBox="1"/>
          <p:nvPr>
            <p:ph idx="1" type="subTitle"/>
          </p:nvPr>
        </p:nvSpPr>
        <p:spPr>
          <a:xfrm>
            <a:off x="598088" y="245606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/>
              <a:t>Detect the wearing of masks used for COVID-19</a:t>
            </a:r>
            <a:endParaRPr sz="1800"/>
          </a:p>
        </p:txBody>
      </p:sp>
      <p:pic>
        <p:nvPicPr>
          <p:cNvPr id="93" name="Google Shape;93;p14"/>
          <p:cNvPicPr preferRelativeResize="0"/>
          <p:nvPr/>
        </p:nvPicPr>
        <p:blipFill rotWithShape="1">
          <a:blip r:embed="rId3">
            <a:alphaModFix/>
          </a:blip>
          <a:srcRect b="0" l="0" r="74281" t="0"/>
          <a:stretch/>
        </p:blipFill>
        <p:spPr>
          <a:xfrm>
            <a:off x="7972200" y="3762325"/>
            <a:ext cx="751475" cy="8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4"/>
          <p:cNvSpPr txBox="1"/>
          <p:nvPr>
            <p:ph idx="1" type="subTitle"/>
          </p:nvPr>
        </p:nvSpPr>
        <p:spPr>
          <a:xfrm>
            <a:off x="554225" y="340815"/>
            <a:ext cx="8222100" cy="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600"/>
              <a:t>Computer Vision project</a:t>
            </a:r>
            <a:br>
              <a:rPr lang="it" sz="1600"/>
            </a:br>
            <a:r>
              <a:rPr lang="it" sz="1600"/>
              <a:t>Professor Luigi Cinque</a:t>
            </a:r>
            <a:br>
              <a:rPr lang="it" sz="1600"/>
            </a:br>
            <a:r>
              <a:rPr lang="it" sz="1600"/>
              <a:t>Professor Marco Marini</a:t>
            </a:r>
            <a:endParaRPr sz="1600"/>
          </a:p>
        </p:txBody>
      </p:sp>
      <p:sp>
        <p:nvSpPr>
          <p:cNvPr id="95" name="Google Shape;95;p14"/>
          <p:cNvSpPr txBox="1"/>
          <p:nvPr>
            <p:ph idx="1" type="subTitle"/>
          </p:nvPr>
        </p:nvSpPr>
        <p:spPr>
          <a:xfrm>
            <a:off x="598100" y="3710275"/>
            <a:ext cx="7082400" cy="98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600"/>
              <a:t>Mona Kashani - 1911545</a:t>
            </a:r>
            <a:br>
              <a:rPr lang="it" sz="1600"/>
            </a:br>
            <a:r>
              <a:rPr lang="it" sz="1600"/>
              <a:t>Behnoosh Bahavar - 1917707</a:t>
            </a:r>
            <a:br>
              <a:rPr lang="it" sz="1600"/>
            </a:br>
            <a:r>
              <a:rPr lang="it" sz="1600"/>
              <a:t>Luis Mautone - 1875387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is MTCNN?</a:t>
            </a:r>
            <a:endParaRPr b="1"/>
          </a:p>
        </p:txBody>
      </p:sp>
      <p:sp>
        <p:nvSpPr>
          <p:cNvPr id="167" name="Google Shape;167;p23"/>
          <p:cNvSpPr txBox="1"/>
          <p:nvPr>
            <p:ph idx="4294967295" type="body"/>
          </p:nvPr>
        </p:nvSpPr>
        <p:spPr>
          <a:xfrm>
            <a:off x="5475850" y="925075"/>
            <a:ext cx="2942100" cy="11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600"/>
              <a:t>Resize image to different scales to build an image pyramid, the input of a three-stage cascaded network</a:t>
            </a:r>
            <a:endParaRPr sz="1600"/>
          </a:p>
        </p:txBody>
      </p:sp>
      <p:pic>
        <p:nvPicPr>
          <p:cNvPr id="168" name="Google Shape;168;p23"/>
          <p:cNvPicPr preferRelativeResize="0"/>
          <p:nvPr/>
        </p:nvPicPr>
        <p:blipFill rotWithShape="1">
          <a:blip r:embed="rId3">
            <a:alphaModFix/>
          </a:blip>
          <a:srcRect b="72808" l="4996" r="3662" t="3189"/>
          <a:stretch/>
        </p:blipFill>
        <p:spPr>
          <a:xfrm>
            <a:off x="1059525" y="1121850"/>
            <a:ext cx="3027225" cy="917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 amt="31000"/>
          </a:blip>
          <a:srcRect b="2104" l="3661" r="3651" t="25061"/>
          <a:stretch/>
        </p:blipFill>
        <p:spPr>
          <a:xfrm>
            <a:off x="1015000" y="1953825"/>
            <a:ext cx="3071750" cy="278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3"/>
          <p:cNvCxnSpPr/>
          <p:nvPr/>
        </p:nvCxnSpPr>
        <p:spPr>
          <a:xfrm>
            <a:off x="4086750" y="1517275"/>
            <a:ext cx="138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is MTCNN?</a:t>
            </a:r>
            <a:endParaRPr b="1"/>
          </a:p>
        </p:txBody>
      </p:sp>
      <p:sp>
        <p:nvSpPr>
          <p:cNvPr id="176" name="Google Shape;176;p24"/>
          <p:cNvSpPr txBox="1"/>
          <p:nvPr>
            <p:ph idx="4294967295" type="body"/>
          </p:nvPr>
        </p:nvSpPr>
        <p:spPr>
          <a:xfrm>
            <a:off x="5609025" y="959100"/>
            <a:ext cx="2876700" cy="4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Proposal Network </a:t>
            </a:r>
            <a:r>
              <a:rPr lang="it"/>
              <a:t>(P-Net)</a:t>
            </a:r>
            <a:endParaRPr/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50212" l="4996" r="3662" t="26952"/>
          <a:stretch/>
        </p:blipFill>
        <p:spPr>
          <a:xfrm>
            <a:off x="1059525" y="2030025"/>
            <a:ext cx="3027225" cy="87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4"/>
          <p:cNvPicPr preferRelativeResize="0"/>
          <p:nvPr/>
        </p:nvPicPr>
        <p:blipFill rotWithShape="1">
          <a:blip r:embed="rId3">
            <a:alphaModFix amt="31000"/>
          </a:blip>
          <a:srcRect b="2100" l="3661" r="3651" t="3292"/>
          <a:stretch/>
        </p:blipFill>
        <p:spPr>
          <a:xfrm>
            <a:off x="1015000" y="1121850"/>
            <a:ext cx="3071750" cy="361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9" name="Google Shape;179;p24"/>
          <p:cNvCxnSpPr/>
          <p:nvPr/>
        </p:nvCxnSpPr>
        <p:spPr>
          <a:xfrm>
            <a:off x="4131300" y="2466288"/>
            <a:ext cx="138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80" name="Google Shape;180;p24"/>
          <p:cNvPicPr preferRelativeResize="0"/>
          <p:nvPr/>
        </p:nvPicPr>
        <p:blipFill rotWithShape="1">
          <a:blip r:embed="rId4">
            <a:alphaModFix/>
          </a:blip>
          <a:srcRect b="44894" l="0" r="51973" t="0"/>
          <a:stretch/>
        </p:blipFill>
        <p:spPr>
          <a:xfrm>
            <a:off x="5647325" y="1298550"/>
            <a:ext cx="2559201" cy="109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4"/>
          <p:cNvSpPr txBox="1"/>
          <p:nvPr>
            <p:ph idx="4294967295" type="body"/>
          </p:nvPr>
        </p:nvSpPr>
        <p:spPr>
          <a:xfrm>
            <a:off x="5683350" y="2394625"/>
            <a:ext cx="2559300" cy="21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/>
              <a:t>Fully convolutional network that predicts localization of boxes through bounding box regression and performs refinement by combining overlapping regions (NMS)</a:t>
            </a:r>
            <a:endParaRPr sz="1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is MTCNN?</a:t>
            </a:r>
            <a:endParaRPr b="1"/>
          </a:p>
        </p:txBody>
      </p:sp>
      <p:sp>
        <p:nvSpPr>
          <p:cNvPr id="187" name="Google Shape;187;p25"/>
          <p:cNvSpPr txBox="1"/>
          <p:nvPr>
            <p:ph idx="4294967295" type="body"/>
          </p:nvPr>
        </p:nvSpPr>
        <p:spPr>
          <a:xfrm>
            <a:off x="5665175" y="1197288"/>
            <a:ext cx="26355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Refine Network (R-Net)</a:t>
            </a:r>
            <a:endParaRPr/>
          </a:p>
        </p:txBody>
      </p:sp>
      <p:pic>
        <p:nvPicPr>
          <p:cNvPr id="188" name="Google Shape;188;p25"/>
          <p:cNvPicPr preferRelativeResize="0"/>
          <p:nvPr/>
        </p:nvPicPr>
        <p:blipFill rotWithShape="1">
          <a:blip r:embed="rId3">
            <a:alphaModFix/>
          </a:blip>
          <a:srcRect b="25735" l="4996" r="3662" t="49564"/>
          <a:stretch/>
        </p:blipFill>
        <p:spPr>
          <a:xfrm>
            <a:off x="1059525" y="2893676"/>
            <a:ext cx="3027225" cy="94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5"/>
          <p:cNvPicPr preferRelativeResize="0"/>
          <p:nvPr/>
        </p:nvPicPr>
        <p:blipFill rotWithShape="1">
          <a:blip r:embed="rId3">
            <a:alphaModFix amt="31000"/>
          </a:blip>
          <a:srcRect b="2100" l="3661" r="3651" t="3292"/>
          <a:stretch/>
        </p:blipFill>
        <p:spPr>
          <a:xfrm>
            <a:off x="1015000" y="1121850"/>
            <a:ext cx="3071750" cy="3614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25"/>
          <p:cNvCxnSpPr/>
          <p:nvPr/>
        </p:nvCxnSpPr>
        <p:spPr>
          <a:xfrm>
            <a:off x="4086750" y="3365550"/>
            <a:ext cx="138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1" name="Google Shape;191;p25"/>
          <p:cNvPicPr preferRelativeResize="0"/>
          <p:nvPr/>
        </p:nvPicPr>
        <p:blipFill rotWithShape="1">
          <a:blip r:embed="rId4">
            <a:alphaModFix/>
          </a:blip>
          <a:srcRect b="46954" l="48184" r="2359" t="1813"/>
          <a:stretch/>
        </p:blipFill>
        <p:spPr>
          <a:xfrm>
            <a:off x="5665175" y="1575213"/>
            <a:ext cx="2635499" cy="1018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5"/>
          <p:cNvSpPr txBox="1"/>
          <p:nvPr>
            <p:ph idx="4294967295" type="body"/>
          </p:nvPr>
        </p:nvSpPr>
        <p:spPr>
          <a:xfrm>
            <a:off x="5612225" y="2637238"/>
            <a:ext cx="2741400" cy="191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/>
              <a:t>Convolutional neural network that rejects a large number of false candidates, performs calibration with bounding box regression and NMS.</a:t>
            </a:r>
            <a:br>
              <a:rPr lang="it" sz="1400"/>
            </a:br>
            <a:r>
              <a:rPr lang="it" sz="1400"/>
              <a:t>Outputs are presence of face, bounding box and facial landmarks</a:t>
            </a:r>
            <a:endParaRPr sz="14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is MTCNN?</a:t>
            </a:r>
            <a:endParaRPr b="1"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 b="2206" l="4996" r="3662" t="75190"/>
          <a:stretch/>
        </p:blipFill>
        <p:spPr>
          <a:xfrm>
            <a:off x="1059525" y="3873074"/>
            <a:ext cx="3027225" cy="86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6"/>
          <p:cNvPicPr preferRelativeResize="0"/>
          <p:nvPr/>
        </p:nvPicPr>
        <p:blipFill rotWithShape="1">
          <a:blip r:embed="rId3">
            <a:alphaModFix amt="31000"/>
          </a:blip>
          <a:srcRect b="2099" l="3661" r="3651" t="3756"/>
          <a:stretch/>
        </p:blipFill>
        <p:spPr>
          <a:xfrm>
            <a:off x="1015000" y="1139650"/>
            <a:ext cx="3071750" cy="3597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" name="Google Shape;200;p26"/>
          <p:cNvCxnSpPr/>
          <p:nvPr/>
        </p:nvCxnSpPr>
        <p:spPr>
          <a:xfrm>
            <a:off x="4086750" y="4304888"/>
            <a:ext cx="1389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" name="Google Shape;201;p26"/>
          <p:cNvSpPr txBox="1"/>
          <p:nvPr>
            <p:ph idx="4294967295" type="body"/>
          </p:nvPr>
        </p:nvSpPr>
        <p:spPr>
          <a:xfrm>
            <a:off x="5655125" y="1918075"/>
            <a:ext cx="2635500" cy="4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/>
              <a:t>Output</a:t>
            </a:r>
            <a:r>
              <a:rPr lang="it"/>
              <a:t> Network (O-Net)</a:t>
            </a:r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4">
            <a:alphaModFix/>
          </a:blip>
          <a:srcRect b="1867" l="11598" r="11743" t="52692"/>
          <a:stretch/>
        </p:blipFill>
        <p:spPr>
          <a:xfrm>
            <a:off x="4860575" y="2400725"/>
            <a:ext cx="4085048" cy="903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>
            <p:ph idx="4294967295" type="body"/>
          </p:nvPr>
        </p:nvSpPr>
        <p:spPr>
          <a:xfrm>
            <a:off x="5636075" y="3304525"/>
            <a:ext cx="2673600" cy="143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it" sz="1400"/>
              <a:t>More powerful convolutional neural network that refines the results and outputs five facial landmarks positions: eyes, nose and mouth regions</a:t>
            </a:r>
            <a:endParaRPr sz="1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is MobileNet?</a:t>
            </a:r>
            <a:endParaRPr b="1"/>
          </a:p>
        </p:txBody>
      </p:sp>
      <p:sp>
        <p:nvSpPr>
          <p:cNvPr id="209" name="Google Shape;209;p27"/>
          <p:cNvSpPr txBox="1"/>
          <p:nvPr>
            <p:ph idx="4294967295" type="body"/>
          </p:nvPr>
        </p:nvSpPr>
        <p:spPr>
          <a:xfrm>
            <a:off x="311700" y="1229875"/>
            <a:ext cx="5249400" cy="27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Feature extractor for object detection and segmentation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Neural architecture that runs very efficiently on mobile devices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Convolutional layers in MobileNetV2 are replaced by depthwise separable convolutions</a:t>
            </a:r>
            <a:endParaRPr/>
          </a:p>
        </p:txBody>
      </p:sp>
      <p:pic>
        <p:nvPicPr>
          <p:cNvPr id="210" name="Google Shape;21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319" y="869474"/>
            <a:ext cx="2251457" cy="3446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7"/>
          <p:cNvSpPr txBox="1"/>
          <p:nvPr/>
        </p:nvSpPr>
        <p:spPr>
          <a:xfrm>
            <a:off x="8013100" y="513800"/>
            <a:ext cx="3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[3]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is MobileNet?</a:t>
            </a:r>
            <a:endParaRPr b="1"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150" y="2250249"/>
            <a:ext cx="6890075" cy="1610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 txBox="1"/>
          <p:nvPr>
            <p:ph idx="4294967295" type="body"/>
          </p:nvPr>
        </p:nvSpPr>
        <p:spPr>
          <a:xfrm>
            <a:off x="311700" y="1229875"/>
            <a:ext cx="7641300" cy="51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Bottleneck Residual Block: it reduces the amount of data that flows through the network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is MobileNet?</a:t>
            </a:r>
            <a:endParaRPr b="1"/>
          </a:p>
        </p:txBody>
      </p:sp>
      <p:sp>
        <p:nvSpPr>
          <p:cNvPr id="224" name="Google Shape;224;p29"/>
          <p:cNvSpPr txBox="1"/>
          <p:nvPr>
            <p:ph idx="4294967295" type="body"/>
          </p:nvPr>
        </p:nvSpPr>
        <p:spPr>
          <a:xfrm>
            <a:off x="311700" y="1229875"/>
            <a:ext cx="5096400" cy="27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Full architecture comprises 17 bottleneck residual blocks followed by a regular 1x1 convolution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Facial mask classifier uses 4 more layers: average pooling, flattening, ReLU activation function, softmax function</a:t>
            </a:r>
            <a:endParaRPr/>
          </a:p>
        </p:txBody>
      </p:sp>
      <p:pic>
        <p:nvPicPr>
          <p:cNvPr id="225" name="Google Shape;22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5325" y="682475"/>
            <a:ext cx="261696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0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Project implementation</a:t>
            </a:r>
            <a:endParaRPr b="1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Technologies</a:t>
            </a:r>
            <a:endParaRPr b="1"/>
          </a:p>
        </p:txBody>
      </p:sp>
      <p:pic>
        <p:nvPicPr>
          <p:cNvPr id="236" name="Google Shape;23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9050" y="881000"/>
            <a:ext cx="1340350" cy="134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5887" y="2136000"/>
            <a:ext cx="832713" cy="96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64301" y="1148435"/>
            <a:ext cx="832725" cy="831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64309" y="2121263"/>
            <a:ext cx="902802" cy="96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2900" y="3324368"/>
            <a:ext cx="1340349" cy="721556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1"/>
          <p:cNvSpPr txBox="1"/>
          <p:nvPr>
            <p:ph idx="4294967295" type="body"/>
          </p:nvPr>
        </p:nvSpPr>
        <p:spPr>
          <a:xfrm>
            <a:off x="365800" y="1229875"/>
            <a:ext cx="2793900" cy="3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Google Colab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Python libraries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Jupyter Notebook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Tensorflow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SciKit Learn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The dataset</a:t>
            </a:r>
            <a:endParaRPr b="1"/>
          </a:p>
        </p:txBody>
      </p:sp>
      <p:sp>
        <p:nvSpPr>
          <p:cNvPr id="247" name="Google Shape;247;p32"/>
          <p:cNvSpPr txBox="1"/>
          <p:nvPr>
            <p:ph idx="4294967295" type="body"/>
          </p:nvPr>
        </p:nvSpPr>
        <p:spPr>
          <a:xfrm>
            <a:off x="365800" y="1229875"/>
            <a:ext cx="7098000" cy="3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We chose “</a:t>
            </a:r>
            <a:r>
              <a:rPr lang="it"/>
              <a:t>Face Mask Dataset” from Kaggle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It consists of 924 images of people with and without mask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It fits our needs because it contains images taken in a wild environment (unconstrained conditions, lots of people, public places, …)</a:t>
            </a:r>
            <a:endParaRPr/>
          </a:p>
        </p:txBody>
      </p:sp>
      <p:sp>
        <p:nvSpPr>
          <p:cNvPr id="248" name="Google Shape;248;p32"/>
          <p:cNvSpPr txBox="1"/>
          <p:nvPr/>
        </p:nvSpPr>
        <p:spPr>
          <a:xfrm>
            <a:off x="8013100" y="513800"/>
            <a:ext cx="3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[4]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Why this topic?</a:t>
            </a:r>
            <a:endParaRPr b="1"/>
          </a:p>
        </p:txBody>
      </p:sp>
      <p:sp>
        <p:nvSpPr>
          <p:cNvPr id="101" name="Google Shape;101;p15"/>
          <p:cNvSpPr txBox="1"/>
          <p:nvPr>
            <p:ph idx="4294967295" type="body"/>
          </p:nvPr>
        </p:nvSpPr>
        <p:spPr>
          <a:xfrm>
            <a:off x="311700" y="1229875"/>
            <a:ext cx="4575300" cy="335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Use of masks in public places has become a social obligation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Identification of masks ensures public safety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Need to improve face detectors based on facial cues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Collection of reliable statistics</a:t>
            </a:r>
            <a:endParaRPr/>
          </a:p>
        </p:txBody>
      </p:sp>
      <p:pic>
        <p:nvPicPr>
          <p:cNvPr id="102" name="Google Shape;102;p15"/>
          <p:cNvPicPr preferRelativeResize="0"/>
          <p:nvPr/>
        </p:nvPicPr>
        <p:blipFill rotWithShape="1">
          <a:blip r:embed="rId3">
            <a:alphaModFix/>
          </a:blip>
          <a:srcRect b="12747" l="9093" r="6318" t="0"/>
          <a:stretch/>
        </p:blipFill>
        <p:spPr>
          <a:xfrm>
            <a:off x="5104225" y="1429539"/>
            <a:ext cx="3425623" cy="2355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The dataset</a:t>
            </a:r>
            <a:endParaRPr b="1"/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0548" y="1177379"/>
            <a:ext cx="2456825" cy="1674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8">
            <a:off x="6160450" y="1177385"/>
            <a:ext cx="2412545" cy="16742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200" y="3011250"/>
            <a:ext cx="2765804" cy="1555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9675" y="3025274"/>
            <a:ext cx="2667800" cy="1500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86063" y="3011250"/>
            <a:ext cx="2172549" cy="15201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9675" y="1170200"/>
            <a:ext cx="2667799" cy="1779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311700" y="410000"/>
            <a:ext cx="51522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YOLO format</a:t>
            </a:r>
            <a:endParaRPr b="1"/>
          </a:p>
        </p:txBody>
      </p:sp>
      <p:pic>
        <p:nvPicPr>
          <p:cNvPr id="265" name="Google Shape;265;p34"/>
          <p:cNvPicPr preferRelativeResize="0"/>
          <p:nvPr/>
        </p:nvPicPr>
        <p:blipFill rotWithShape="1">
          <a:blip r:embed="rId3">
            <a:alphaModFix amt="47000"/>
          </a:blip>
          <a:srcRect b="0" l="0" r="0" t="0"/>
          <a:stretch/>
        </p:blipFill>
        <p:spPr>
          <a:xfrm>
            <a:off x="1023725" y="1114175"/>
            <a:ext cx="4500800" cy="26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34"/>
          <p:cNvPicPr preferRelativeResize="0"/>
          <p:nvPr/>
        </p:nvPicPr>
        <p:blipFill rotWithShape="1">
          <a:blip r:embed="rId3">
            <a:alphaModFix/>
          </a:blip>
          <a:srcRect b="61014" l="56446" r="28648" t="3392"/>
          <a:stretch/>
        </p:blipFill>
        <p:spPr>
          <a:xfrm>
            <a:off x="3564519" y="1203909"/>
            <a:ext cx="670899" cy="942689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7" name="Google Shape;267;p34"/>
          <p:cNvPicPr preferRelativeResize="0"/>
          <p:nvPr/>
        </p:nvPicPr>
        <p:blipFill rotWithShape="1">
          <a:blip r:embed="rId3">
            <a:alphaModFix amt="34000"/>
          </a:blip>
          <a:srcRect b="61014" l="56446" r="28648" t="3392"/>
          <a:stretch/>
        </p:blipFill>
        <p:spPr>
          <a:xfrm>
            <a:off x="5893116" y="1167678"/>
            <a:ext cx="1822940" cy="2488524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8" name="Google Shape;268;p34"/>
          <p:cNvSpPr/>
          <p:nvPr/>
        </p:nvSpPr>
        <p:spPr>
          <a:xfrm>
            <a:off x="6739638" y="2346988"/>
            <a:ext cx="129900" cy="129900"/>
          </a:xfrm>
          <a:prstGeom prst="ellipse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69" name="Google Shape;269;p34"/>
          <p:cNvCxnSpPr>
            <a:stCxn id="267" idx="0"/>
            <a:endCxn id="267" idx="2"/>
          </p:cNvCxnSpPr>
          <p:nvPr/>
        </p:nvCxnSpPr>
        <p:spPr>
          <a:xfrm>
            <a:off x="6804586" y="1167678"/>
            <a:ext cx="0" cy="2488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0" name="Google Shape;270;p34"/>
          <p:cNvCxnSpPr>
            <a:stCxn id="267" idx="1"/>
            <a:endCxn id="267" idx="3"/>
          </p:cNvCxnSpPr>
          <p:nvPr/>
        </p:nvCxnSpPr>
        <p:spPr>
          <a:xfrm>
            <a:off x="5893116" y="2411940"/>
            <a:ext cx="1822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1" name="Google Shape;271;p34"/>
          <p:cNvCxnSpPr/>
          <p:nvPr/>
        </p:nvCxnSpPr>
        <p:spPr>
          <a:xfrm flipH="1">
            <a:off x="7992300" y="1139075"/>
            <a:ext cx="8700" cy="253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72" name="Google Shape;272;p34"/>
          <p:cNvCxnSpPr/>
          <p:nvPr/>
        </p:nvCxnSpPr>
        <p:spPr>
          <a:xfrm rot="10800000">
            <a:off x="5847675" y="954375"/>
            <a:ext cx="19137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73" name="Google Shape;273;p34"/>
          <p:cNvSpPr txBox="1"/>
          <p:nvPr/>
        </p:nvSpPr>
        <p:spPr>
          <a:xfrm>
            <a:off x="590775" y="3928850"/>
            <a:ext cx="7375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1800">
                <a:latin typeface="Courier New"/>
                <a:ea typeface="Courier New"/>
                <a:cs typeface="Courier New"/>
                <a:sym typeface="Courier New"/>
              </a:rPr>
              <a:t>1   0.626953 0.263021   0.091797 0.223958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74" name="Google Shape;274;p34"/>
          <p:cNvSpPr txBox="1"/>
          <p:nvPr/>
        </p:nvSpPr>
        <p:spPr>
          <a:xfrm>
            <a:off x="6479100" y="554175"/>
            <a:ext cx="65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width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4"/>
          <p:cNvSpPr txBox="1"/>
          <p:nvPr/>
        </p:nvSpPr>
        <p:spPr>
          <a:xfrm>
            <a:off x="8065975" y="2207525"/>
            <a:ext cx="81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height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6" name="Google Shape;276;p34"/>
          <p:cNvSpPr txBox="1"/>
          <p:nvPr/>
        </p:nvSpPr>
        <p:spPr>
          <a:xfrm>
            <a:off x="6804575" y="2002350"/>
            <a:ext cx="91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(x, y)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7" name="Google Shape;277;p34"/>
          <p:cNvSpPr txBox="1"/>
          <p:nvPr/>
        </p:nvSpPr>
        <p:spPr>
          <a:xfrm>
            <a:off x="424300" y="4322825"/>
            <a:ext cx="71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latin typeface="Roboto"/>
                <a:ea typeface="Roboto"/>
                <a:cs typeface="Roboto"/>
                <a:sym typeface="Roboto"/>
              </a:rPr>
              <a:t>mask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8" name="Google Shape;278;p34"/>
          <p:cNvSpPr txBox="1"/>
          <p:nvPr/>
        </p:nvSpPr>
        <p:spPr>
          <a:xfrm>
            <a:off x="1186275" y="4322825"/>
            <a:ext cx="24591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latin typeface="Roboto"/>
                <a:ea typeface="Roboto"/>
                <a:cs typeface="Roboto"/>
                <a:sym typeface="Roboto"/>
              </a:rPr>
              <a:t>relative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 center coordinates of box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9" name="Google Shape;279;p34"/>
          <p:cNvSpPr txBox="1"/>
          <p:nvPr/>
        </p:nvSpPr>
        <p:spPr>
          <a:xfrm>
            <a:off x="3984175" y="4322825"/>
            <a:ext cx="25815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 u="sng">
                <a:latin typeface="Roboto"/>
                <a:ea typeface="Roboto"/>
                <a:cs typeface="Roboto"/>
                <a:sym typeface="Roboto"/>
              </a:rPr>
              <a:t>relative</a:t>
            </a:r>
            <a:r>
              <a:rPr lang="it" sz="1200">
                <a:latin typeface="Roboto"/>
                <a:ea typeface="Roboto"/>
                <a:cs typeface="Roboto"/>
                <a:sym typeface="Roboto"/>
              </a:rPr>
              <a:t> width and height of box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Importing t</a:t>
            </a:r>
            <a:r>
              <a:rPr b="1" lang="it"/>
              <a:t>he dataset</a:t>
            </a:r>
            <a:endParaRPr b="1"/>
          </a:p>
        </p:txBody>
      </p:sp>
      <p:sp>
        <p:nvSpPr>
          <p:cNvPr id="285" name="Google Shape;285;p35"/>
          <p:cNvSpPr txBox="1"/>
          <p:nvPr/>
        </p:nvSpPr>
        <p:spPr>
          <a:xfrm>
            <a:off x="502225" y="1017800"/>
            <a:ext cx="4035000" cy="40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imagePaths = list(paths.list_images(dataset))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AF00DB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for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n </a:t>
            </a:r>
            <a:r>
              <a:rPr lang="it" sz="1050">
                <a:solidFill>
                  <a:srgbClr val="0000FF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it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it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(imagePaths)):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	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images.append(image)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x = int(rel_x * img_w)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y = int(rel_y * img_h)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w = int(rel_width * img_w)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h = int(rel_height * img_h)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a = [x - int(w/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y - int(h/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 = [x + int(w/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y - int(h/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c = [x + int(w/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y + int(h/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d = [x - int(w/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), y + int(h/</a:t>
            </a:r>
            <a:r>
              <a:rPr lang="it" sz="1050">
                <a:solidFill>
                  <a:srgbClr val="09885A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)]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45720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boxes[n].append([a, b, c, d])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286" name="Google Shape;286;p35"/>
          <p:cNvSpPr txBox="1"/>
          <p:nvPr/>
        </p:nvSpPr>
        <p:spPr>
          <a:xfrm>
            <a:off x="4849050" y="1010050"/>
            <a:ext cx="1454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list image paths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5"/>
          <p:cNvSpPr txBox="1"/>
          <p:nvPr/>
        </p:nvSpPr>
        <p:spPr>
          <a:xfrm>
            <a:off x="3394350" y="1884225"/>
            <a:ext cx="20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populate </a:t>
            </a: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images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 array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p35"/>
          <p:cNvSpPr txBox="1"/>
          <p:nvPr/>
        </p:nvSpPr>
        <p:spPr>
          <a:xfrm>
            <a:off x="4040275" y="4478900"/>
            <a:ext cx="206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populate </a:t>
            </a:r>
            <a:r>
              <a:rPr lang="it">
                <a:latin typeface="Courier New"/>
                <a:ea typeface="Courier New"/>
                <a:cs typeface="Courier New"/>
                <a:sym typeface="Courier New"/>
              </a:rPr>
              <a:t>boxes</a:t>
            </a:r>
            <a:r>
              <a:rPr lang="it">
                <a:latin typeface="Roboto"/>
                <a:ea typeface="Roboto"/>
                <a:cs typeface="Roboto"/>
                <a:sym typeface="Roboto"/>
              </a:rPr>
              <a:t> array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9" name="Google Shape;289;p35"/>
          <p:cNvSpPr txBox="1"/>
          <p:nvPr/>
        </p:nvSpPr>
        <p:spPr>
          <a:xfrm>
            <a:off x="3209000" y="2186663"/>
            <a:ext cx="658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400">
                <a:latin typeface="Roboto"/>
                <a:ea typeface="Roboto"/>
                <a:cs typeface="Roboto"/>
                <a:sym typeface="Roboto"/>
              </a:rPr>
              <a:t>}</a:t>
            </a:r>
            <a:endParaRPr sz="6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90" name="Google Shape;290;p35"/>
          <p:cNvCxnSpPr/>
          <p:nvPr/>
        </p:nvCxnSpPr>
        <p:spPr>
          <a:xfrm flipH="1" rot="10800000">
            <a:off x="4294950" y="1208800"/>
            <a:ext cx="5541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35"/>
          <p:cNvCxnSpPr/>
          <p:nvPr/>
        </p:nvCxnSpPr>
        <p:spPr>
          <a:xfrm flipH="1" rot="10800000">
            <a:off x="2784775" y="2082975"/>
            <a:ext cx="5541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35"/>
          <p:cNvCxnSpPr/>
          <p:nvPr/>
        </p:nvCxnSpPr>
        <p:spPr>
          <a:xfrm flipH="1" rot="10800000">
            <a:off x="3486175" y="4677650"/>
            <a:ext cx="554100" cy="2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3" name="Google Shape;293;p35"/>
          <p:cNvSpPr txBox="1"/>
          <p:nvPr/>
        </p:nvSpPr>
        <p:spPr>
          <a:xfrm>
            <a:off x="3577875" y="3280175"/>
            <a:ext cx="658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6400">
                <a:latin typeface="Roboto"/>
                <a:ea typeface="Roboto"/>
                <a:cs typeface="Roboto"/>
                <a:sym typeface="Roboto"/>
              </a:rPr>
              <a:t>}</a:t>
            </a:r>
            <a:endParaRPr sz="6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35"/>
          <p:cNvSpPr txBox="1"/>
          <p:nvPr/>
        </p:nvSpPr>
        <p:spPr>
          <a:xfrm>
            <a:off x="3555325" y="2582200"/>
            <a:ext cx="280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calculate absolute values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5" name="Google Shape;295;p35"/>
          <p:cNvSpPr txBox="1"/>
          <p:nvPr/>
        </p:nvSpPr>
        <p:spPr>
          <a:xfrm>
            <a:off x="3950175" y="3704400"/>
            <a:ext cx="307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calculate position of 4 box vertices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"/>
          <p:cNvSpPr txBox="1"/>
          <p:nvPr>
            <p:ph type="title"/>
          </p:nvPr>
        </p:nvSpPr>
        <p:spPr>
          <a:xfrm>
            <a:off x="402725" y="214950"/>
            <a:ext cx="79641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Introduction</a:t>
            </a:r>
            <a:endParaRPr b="1" sz="3000"/>
          </a:p>
        </p:txBody>
      </p:sp>
      <p:sp>
        <p:nvSpPr>
          <p:cNvPr id="301" name="Google Shape;301;p36"/>
          <p:cNvSpPr txBox="1"/>
          <p:nvPr>
            <p:ph idx="1" type="body"/>
          </p:nvPr>
        </p:nvSpPr>
        <p:spPr>
          <a:xfrm>
            <a:off x="402725" y="1356200"/>
            <a:ext cx="7543800" cy="3672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7620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it" sz="1200"/>
              <a:t> Face Detection with MTCNN Model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Comparison between Python and Pytorch Libraries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How do we measure the performance of face detection model?(threshold = 0.8)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Visual examples of Ground Truth and MTCNN Detection Comparison</a:t>
            </a:r>
            <a:endParaRPr sz="1200"/>
          </a:p>
          <a:p>
            <a:pPr indent="-76200" lvl="0" marL="635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it" sz="1200"/>
              <a:t>Face Detection Evaluation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Concept of IOU, TP, TN, FP, FN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Implementation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Result of Evaluation</a:t>
            </a:r>
            <a:endParaRPr sz="1200"/>
          </a:p>
          <a:p>
            <a:pPr indent="-76200" lvl="0" marL="635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it" sz="1200"/>
              <a:t>Training </a:t>
            </a:r>
            <a:r>
              <a:rPr lang="it" sz="1200"/>
              <a:t>MobileNet V2</a:t>
            </a:r>
            <a:r>
              <a:rPr lang="it" sz="1200"/>
              <a:t> Model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Why We Choose another dataset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Transfer Learning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Preprocessing</a:t>
            </a:r>
            <a:endParaRPr sz="12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200"/>
              <a:buFont typeface="Arial"/>
              <a:buChar char="•"/>
            </a:pPr>
            <a:r>
              <a:rPr lang="it" sz="1200"/>
              <a:t>Show the result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>
            <p:ph type="title"/>
          </p:nvPr>
        </p:nvSpPr>
        <p:spPr>
          <a:xfrm>
            <a:off x="402724" y="214950"/>
            <a:ext cx="79641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Comparison between Python and Pytorch MTCNN Libraries</a:t>
            </a:r>
            <a:endParaRPr b="1" sz="3000"/>
          </a:p>
        </p:txBody>
      </p:sp>
      <p:sp>
        <p:nvSpPr>
          <p:cNvPr id="307" name="Google Shape;307;p37"/>
          <p:cNvSpPr txBox="1"/>
          <p:nvPr>
            <p:ph idx="1" type="body"/>
          </p:nvPr>
        </p:nvSpPr>
        <p:spPr>
          <a:xfrm>
            <a:off x="402725" y="1446600"/>
            <a:ext cx="7543800" cy="35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9525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it" sz="1500"/>
              <a:t>Speed on detection from a</a:t>
            </a:r>
            <a:r>
              <a:rPr b="1" lang="it" sz="1500"/>
              <a:t> sample of 1000 images</a:t>
            </a:r>
            <a:r>
              <a:rPr lang="it" sz="1500"/>
              <a:t>: </a:t>
            </a:r>
            <a:endParaRPr sz="1500"/>
          </a:p>
          <a:p>
            <a:pPr indent="-158750" lvl="1" marL="292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it" sz="1500"/>
              <a:t>Python -&gt; (using CPU) Speed: 6m 54s </a:t>
            </a:r>
            <a:endParaRPr sz="1500"/>
          </a:p>
          <a:p>
            <a:pPr indent="-15875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it" sz="1500"/>
              <a:t>Pytorch -&gt; (using GPU) Speed: 28s </a:t>
            </a:r>
            <a:endParaRPr sz="1500"/>
          </a:p>
          <a:p>
            <a:pPr indent="-95250" lvl="0" marL="63500" rtl="0" algn="l">
              <a:lnSpc>
                <a:spcPct val="110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Arial"/>
              <a:buChar char="•"/>
            </a:pPr>
            <a:r>
              <a:rPr lang="it" sz="1500"/>
              <a:t>Analyzing particular cases</a:t>
            </a:r>
            <a:endParaRPr sz="1500"/>
          </a:p>
          <a:p>
            <a:pPr indent="-158750" lvl="1" marL="292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it" sz="1500"/>
              <a:t>Since both modules have been </a:t>
            </a:r>
            <a:r>
              <a:rPr b="1" lang="it" sz="1500"/>
              <a:t>implemented</a:t>
            </a:r>
            <a:r>
              <a:rPr lang="it" sz="1500"/>
              <a:t> referring to the </a:t>
            </a:r>
            <a:r>
              <a:rPr b="1" lang="it" sz="1500"/>
              <a:t>same architecture </a:t>
            </a:r>
            <a:r>
              <a:rPr lang="it" sz="1500"/>
              <a:t>(Multi-task Cascaded Convolutional Networks), we hypothesize that a </a:t>
            </a:r>
            <a:r>
              <a:rPr b="1" lang="it" sz="1500"/>
              <a:t>difference </a:t>
            </a:r>
            <a:r>
              <a:rPr lang="it" sz="1500"/>
              <a:t>in the detection between the two could lie in the fact that they have been </a:t>
            </a:r>
            <a:r>
              <a:rPr b="1" lang="it" sz="1500"/>
              <a:t>trained with different datasets</a:t>
            </a:r>
            <a:r>
              <a:rPr lang="it" sz="1500"/>
              <a:t>.</a:t>
            </a:r>
            <a:endParaRPr sz="1500"/>
          </a:p>
          <a:p>
            <a:pPr indent="-15875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500"/>
              <a:buFont typeface="Arial"/>
              <a:buChar char="•"/>
            </a:pPr>
            <a:r>
              <a:rPr lang="it" sz="1500"/>
              <a:t>MTCNN </a:t>
            </a:r>
            <a:r>
              <a:rPr b="1" lang="it" sz="1500"/>
              <a:t>Python </a:t>
            </a:r>
            <a:r>
              <a:rPr lang="it" sz="1500"/>
              <a:t>module may have been trained with images of faces that also present </a:t>
            </a:r>
            <a:r>
              <a:rPr b="1" lang="it" sz="1500"/>
              <a:t>noise situations </a:t>
            </a:r>
            <a:r>
              <a:rPr lang="it" sz="1500"/>
              <a:t>(presence of different lighting, masks, ...). Which resulted in better detection performance.</a:t>
            </a:r>
            <a:endParaRPr sz="1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38"/>
          <p:cNvPicPr preferRelativeResize="0"/>
          <p:nvPr/>
        </p:nvPicPr>
        <p:blipFill rotWithShape="1">
          <a:blip r:embed="rId3">
            <a:alphaModFix/>
          </a:blip>
          <a:srcRect b="29956" l="6360" r="58512" t="27511"/>
          <a:stretch/>
        </p:blipFill>
        <p:spPr>
          <a:xfrm>
            <a:off x="540201" y="0"/>
            <a:ext cx="75519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9"/>
          <p:cNvPicPr preferRelativeResize="0"/>
          <p:nvPr/>
        </p:nvPicPr>
        <p:blipFill rotWithShape="1">
          <a:blip r:embed="rId3">
            <a:alphaModFix/>
          </a:blip>
          <a:srcRect b="21519" l="6360" r="58512" t="27680"/>
          <a:stretch/>
        </p:blipFill>
        <p:spPr>
          <a:xfrm>
            <a:off x="1196626" y="0"/>
            <a:ext cx="63225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0"/>
          <p:cNvSpPr txBox="1"/>
          <p:nvPr>
            <p:ph type="title"/>
          </p:nvPr>
        </p:nvSpPr>
        <p:spPr>
          <a:xfrm>
            <a:off x="402724" y="214950"/>
            <a:ext cx="79641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900"/>
              <a:buFont typeface="Bookman Old Style"/>
              <a:buNone/>
            </a:pPr>
            <a:r>
              <a:rPr b="1" lang="it" sz="2900"/>
              <a:t>How do we measure the performance of object detection model?(threshold = 0.8)</a:t>
            </a:r>
            <a:endParaRPr b="1" sz="1100"/>
          </a:p>
        </p:txBody>
      </p:sp>
      <p:sp>
        <p:nvSpPr>
          <p:cNvPr id="323" name="Google Shape;323;p40"/>
          <p:cNvSpPr txBox="1"/>
          <p:nvPr>
            <p:ph idx="1" type="body"/>
          </p:nvPr>
        </p:nvSpPr>
        <p:spPr>
          <a:xfrm>
            <a:off x="402725" y="1346150"/>
            <a:ext cx="7543800" cy="36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11430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it" sz="1800"/>
              <a:t>To convert the probabilities to detect faces or not, a threshold is used. When the probability is equal to or above the threshold, the sample is classified as one class. Otherwise, it is classified as the other class. </a:t>
            </a:r>
            <a:endParaRPr sz="1800"/>
          </a:p>
          <a:p>
            <a:pPr indent="-1143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it" sz="1800"/>
              <a:t>Let's agree that a sample is detect a face if its probability is above or equal to the threshold. Otherwise, it is Not detecting. </a:t>
            </a:r>
            <a:endParaRPr sz="1800"/>
          </a:p>
          <a:p>
            <a:pPr indent="-1143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it" sz="1800"/>
              <a:t>The next block of code converts the scores into class labels with a threshold of 0.8.</a:t>
            </a:r>
            <a:endParaRPr sz="1800"/>
          </a:p>
          <a:p>
            <a:pPr indent="-1143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it" sz="1800"/>
              <a:t>Why 0.8???????????????????</a:t>
            </a:r>
            <a:endParaRPr sz="1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1"/>
          <p:cNvSpPr txBox="1"/>
          <p:nvPr>
            <p:ph type="title"/>
          </p:nvPr>
        </p:nvSpPr>
        <p:spPr>
          <a:xfrm>
            <a:off x="822960" y="214952"/>
            <a:ext cx="7543800" cy="1088068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Visual examples of Ground Truth and MTCNN Detection Comparison</a:t>
            </a:r>
            <a:endParaRPr b="1" sz="3000"/>
          </a:p>
        </p:txBody>
      </p:sp>
      <p:pic>
        <p:nvPicPr>
          <p:cNvPr id="329" name="Google Shape;329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8997" l="0" r="0" t="0"/>
          <a:stretch/>
        </p:blipFill>
        <p:spPr>
          <a:xfrm>
            <a:off x="881423" y="1458901"/>
            <a:ext cx="6918600" cy="36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2"/>
          <p:cNvSpPr txBox="1"/>
          <p:nvPr>
            <p:ph type="title"/>
          </p:nvPr>
        </p:nvSpPr>
        <p:spPr>
          <a:xfrm>
            <a:off x="402724" y="214950"/>
            <a:ext cx="79641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Face Detection Evaluation</a:t>
            </a:r>
            <a:endParaRPr b="1" sz="3000"/>
          </a:p>
        </p:txBody>
      </p:sp>
      <p:sp>
        <p:nvSpPr>
          <p:cNvPr id="335" name="Google Shape;335;p42"/>
          <p:cNvSpPr txBox="1"/>
          <p:nvPr>
            <p:ph idx="1" type="body"/>
          </p:nvPr>
        </p:nvSpPr>
        <p:spPr>
          <a:xfrm>
            <a:off x="402725" y="1596150"/>
            <a:ext cx="7543800" cy="19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11430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it" sz="1800"/>
              <a:t>Evaluation is a process that critically </a:t>
            </a:r>
            <a:r>
              <a:rPr b="1" lang="it" sz="1800"/>
              <a:t>examines a program</a:t>
            </a:r>
            <a:r>
              <a:rPr lang="it" sz="1800"/>
              <a:t>.</a:t>
            </a:r>
            <a:endParaRPr sz="1800"/>
          </a:p>
          <a:p>
            <a:pPr indent="-1143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it" sz="1800"/>
              <a:t>It involves </a:t>
            </a:r>
            <a:r>
              <a:rPr b="1" lang="it" sz="1800"/>
              <a:t>collecting and analyzing information</a:t>
            </a:r>
            <a:r>
              <a:rPr lang="it" sz="1800"/>
              <a:t> about a program’s activities, characteristics, and outcomes.</a:t>
            </a:r>
            <a:endParaRPr sz="1800"/>
          </a:p>
          <a:p>
            <a:pPr indent="-1143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800"/>
              <a:buFont typeface="Arial"/>
              <a:buChar char="•"/>
            </a:pPr>
            <a:r>
              <a:rPr lang="it" sz="1800"/>
              <a:t>Its </a:t>
            </a:r>
            <a:r>
              <a:rPr b="1" lang="it" sz="1800"/>
              <a:t>purpose </a:t>
            </a:r>
            <a:r>
              <a:rPr lang="it" sz="1800"/>
              <a:t>is to make judgments about a program, to </a:t>
            </a:r>
            <a:r>
              <a:rPr b="1" lang="it" sz="1800"/>
              <a:t>improve </a:t>
            </a:r>
            <a:r>
              <a:rPr lang="it" sz="1800"/>
              <a:t>its </a:t>
            </a:r>
            <a:r>
              <a:rPr b="1" lang="it" sz="1800"/>
              <a:t>effectiveness</a:t>
            </a:r>
            <a:r>
              <a:rPr lang="it" sz="1800"/>
              <a:t>, and/or to inform programming decisions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The challenge</a:t>
            </a:r>
            <a:endParaRPr b="1"/>
          </a:p>
        </p:txBody>
      </p:sp>
      <p:sp>
        <p:nvSpPr>
          <p:cNvPr id="108" name="Google Shape;108;p16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Detect faces, considering:</a:t>
            </a:r>
            <a:br>
              <a:rPr lang="it"/>
            </a:br>
            <a:r>
              <a:rPr lang="it"/>
              <a:t>-  algorithms without handcrafted feature extraction</a:t>
            </a:r>
            <a:br>
              <a:rPr lang="it"/>
            </a:br>
            <a:r>
              <a:rPr lang="it"/>
              <a:t>-  </a:t>
            </a:r>
            <a:r>
              <a:rPr lang="it"/>
              <a:t>wild environment</a:t>
            </a:r>
            <a:r>
              <a:rPr lang="it"/>
              <a:t> effects on data (noise, non-frontal, …)</a:t>
            </a:r>
            <a:br>
              <a:rPr lang="it"/>
            </a:br>
            <a:r>
              <a:rPr lang="it"/>
              <a:t>-  </a:t>
            </a:r>
            <a:r>
              <a:rPr lang="it"/>
              <a:t>occlusions</a:t>
            </a:r>
            <a:r>
              <a:rPr lang="it"/>
              <a:t> of facial features due to masks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Predict the presence of masks, considering:</a:t>
            </a:r>
            <a:br>
              <a:rPr lang="it"/>
            </a:br>
            <a:r>
              <a:rPr lang="it"/>
              <a:t>-  their visual diversity and appearances</a:t>
            </a:r>
            <a:br>
              <a:rPr lang="it"/>
            </a:br>
            <a:r>
              <a:rPr lang="it"/>
              <a:t>-  their possible </a:t>
            </a:r>
            <a:r>
              <a:rPr lang="it"/>
              <a:t>various orientations</a:t>
            </a:r>
            <a:br>
              <a:rPr lang="it"/>
            </a:br>
            <a:r>
              <a:rPr lang="it"/>
              <a:t>-  the lack of many datasets since it is a recent problem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402725" y="1048775"/>
            <a:ext cx="8741400" cy="4094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 fontScale="85000" lnSpcReduction="20000"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4165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ct val="100000"/>
              <a:buChar char="●"/>
            </a:pPr>
            <a:r>
              <a:rPr lang="it" sz="1400"/>
              <a:t>False negative; Result should have been positive, but is negative. </a:t>
            </a:r>
            <a:endParaRPr sz="1400"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400"/>
              <a:t>False positive; Result should have been negative, but is positive.</a:t>
            </a:r>
            <a:endParaRPr sz="1400"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400"/>
              <a:t>True positive; Result should have been positive and is positive.</a:t>
            </a:r>
            <a:endParaRPr sz="1400"/>
          </a:p>
          <a:p>
            <a:pPr indent="-30416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t" sz="1400"/>
              <a:t>True negative; </a:t>
            </a:r>
            <a:r>
              <a:rPr lang="it" sz="1400"/>
              <a:t>Result should have been negative and is negative.</a:t>
            </a:r>
            <a:endParaRPr sz="1400"/>
          </a:p>
          <a:p>
            <a:pPr indent="-30416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1400"/>
              <a:t>Generally, in object detection all metrics that contain TN are ignored, because there would be to many TN, which makes the metric difficult to use.</a:t>
            </a:r>
            <a:endParaRPr sz="1400"/>
          </a:p>
        </p:txBody>
      </p:sp>
      <p:sp>
        <p:nvSpPr>
          <p:cNvPr id="341" name="Google Shape;341;p43"/>
          <p:cNvSpPr txBox="1"/>
          <p:nvPr/>
        </p:nvSpPr>
        <p:spPr>
          <a:xfrm>
            <a:off x="402725" y="77650"/>
            <a:ext cx="5973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Concept Of TP, TN, FN, FP</a:t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 b="9999" l="0" r="0" t="0"/>
          <a:stretch/>
        </p:blipFill>
        <p:spPr>
          <a:xfrm>
            <a:off x="0" y="629576"/>
            <a:ext cx="9143999" cy="274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402725" y="214950"/>
            <a:ext cx="7964100" cy="833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Pictures</a:t>
            </a:r>
            <a:endParaRPr b="1" sz="3000"/>
          </a:p>
        </p:txBody>
      </p:sp>
      <p:pic>
        <p:nvPicPr>
          <p:cNvPr id="348" name="Google Shape;34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8025" y="1175400"/>
            <a:ext cx="4755975" cy="340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01050"/>
            <a:ext cx="4131762" cy="216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1776" y="3522625"/>
            <a:ext cx="2730674" cy="162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/>
          <p:nvPr>
            <p:ph type="title"/>
          </p:nvPr>
        </p:nvSpPr>
        <p:spPr>
          <a:xfrm>
            <a:off x="633750" y="214950"/>
            <a:ext cx="7733100" cy="10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Concept of IOU</a:t>
            </a:r>
            <a:endParaRPr b="1" sz="3000"/>
          </a:p>
        </p:txBody>
      </p:sp>
      <p:sp>
        <p:nvSpPr>
          <p:cNvPr id="356" name="Google Shape;356;p45"/>
          <p:cNvSpPr txBox="1"/>
          <p:nvPr>
            <p:ph idx="1" type="body"/>
          </p:nvPr>
        </p:nvSpPr>
        <p:spPr>
          <a:xfrm>
            <a:off x="822960" y="1484899"/>
            <a:ext cx="3631411" cy="315406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8890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If </a:t>
            </a:r>
            <a:r>
              <a:rPr b="1" lang="it" sz="1400"/>
              <a:t>IOU ≥0.4</a:t>
            </a:r>
            <a:r>
              <a:rPr lang="it" sz="1400"/>
              <a:t>, classify the object detection as True Positive(</a:t>
            </a:r>
            <a:r>
              <a:rPr b="1" lang="it" sz="1400"/>
              <a:t>TP</a:t>
            </a:r>
            <a:r>
              <a:rPr lang="it" sz="1400"/>
              <a:t>)</a:t>
            </a:r>
            <a:endParaRPr sz="1400"/>
          </a:p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If </a:t>
            </a:r>
            <a:r>
              <a:rPr b="1" lang="it" sz="1400"/>
              <a:t>IOU &lt;0.4</a:t>
            </a:r>
            <a:r>
              <a:rPr lang="it" sz="1400"/>
              <a:t>, then it is a wrong detection and classify it as False Positive(</a:t>
            </a:r>
            <a:r>
              <a:rPr b="1" lang="it" sz="1400"/>
              <a:t>FP</a:t>
            </a:r>
            <a:r>
              <a:rPr lang="it" sz="1400"/>
              <a:t>)</a:t>
            </a:r>
            <a:endParaRPr sz="1400"/>
          </a:p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When a </a:t>
            </a:r>
            <a:r>
              <a:rPr b="1" lang="it" sz="1400"/>
              <a:t>ground truth</a:t>
            </a:r>
            <a:r>
              <a:rPr lang="it" sz="1400"/>
              <a:t> is present in the image and </a:t>
            </a:r>
            <a:r>
              <a:rPr b="1" lang="it" sz="1400"/>
              <a:t>model failed</a:t>
            </a:r>
            <a:r>
              <a:rPr lang="it" sz="1400"/>
              <a:t> to detect the object, classify it as False Negative(</a:t>
            </a:r>
            <a:r>
              <a:rPr b="1" lang="it" sz="1400"/>
              <a:t>FN</a:t>
            </a:r>
            <a:r>
              <a:rPr lang="it" sz="1400"/>
              <a:t>).</a:t>
            </a:r>
            <a:endParaRPr sz="1400"/>
          </a:p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True Negative (TN): TN is </a:t>
            </a:r>
            <a:r>
              <a:rPr b="1" lang="it" sz="1400"/>
              <a:t>every part of the image</a:t>
            </a:r>
            <a:r>
              <a:rPr lang="it" sz="1400"/>
              <a:t> where we did not predict an object. This metrics is </a:t>
            </a:r>
            <a:r>
              <a:rPr b="1" lang="it" sz="1400"/>
              <a:t>not useful</a:t>
            </a:r>
            <a:r>
              <a:rPr lang="it" sz="1400"/>
              <a:t> for object detection, hence we ignore TN.</a:t>
            </a:r>
            <a:endParaRPr sz="1400"/>
          </a:p>
        </p:txBody>
      </p:sp>
      <p:pic>
        <p:nvPicPr>
          <p:cNvPr id="357" name="Google Shape;357;p45"/>
          <p:cNvPicPr preferRelativeResize="0"/>
          <p:nvPr/>
        </p:nvPicPr>
        <p:blipFill rotWithShape="1">
          <a:blip r:embed="rId3">
            <a:alphaModFix/>
          </a:blip>
          <a:srcRect b="27251" l="55526" r="7236" t="25333"/>
          <a:stretch/>
        </p:blipFill>
        <p:spPr>
          <a:xfrm>
            <a:off x="4594860" y="1431632"/>
            <a:ext cx="4403558" cy="315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 txBox="1"/>
          <p:nvPr>
            <p:ph type="title"/>
          </p:nvPr>
        </p:nvSpPr>
        <p:spPr>
          <a:xfrm>
            <a:off x="569475" y="477625"/>
            <a:ext cx="7723800" cy="5499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Implementation</a:t>
            </a:r>
            <a:endParaRPr b="1" sz="3000"/>
          </a:p>
        </p:txBody>
      </p:sp>
      <p:pic>
        <p:nvPicPr>
          <p:cNvPr id="363" name="Google Shape;363;p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4423" l="52248" r="3269" t="44974"/>
          <a:stretch/>
        </p:blipFill>
        <p:spPr>
          <a:xfrm>
            <a:off x="2292658" y="2876365"/>
            <a:ext cx="4558683" cy="1811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46"/>
          <p:cNvPicPr preferRelativeResize="0"/>
          <p:nvPr/>
        </p:nvPicPr>
        <p:blipFill rotWithShape="1">
          <a:blip r:embed="rId3">
            <a:alphaModFix/>
          </a:blip>
          <a:srcRect b="61553" l="58324" r="11019" t="13721"/>
          <a:stretch/>
        </p:blipFill>
        <p:spPr>
          <a:xfrm>
            <a:off x="2932106" y="1249626"/>
            <a:ext cx="3096086" cy="1404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7"/>
          <p:cNvSpPr txBox="1"/>
          <p:nvPr>
            <p:ph type="title"/>
          </p:nvPr>
        </p:nvSpPr>
        <p:spPr>
          <a:xfrm>
            <a:off x="368150" y="351725"/>
            <a:ext cx="7714500" cy="6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Result of Evaluation</a:t>
            </a:r>
            <a:endParaRPr b="1" sz="3000"/>
          </a:p>
        </p:txBody>
      </p:sp>
      <p:pic>
        <p:nvPicPr>
          <p:cNvPr id="370" name="Google Shape;370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5291" l="2392" r="53570" t="25416"/>
          <a:stretch/>
        </p:blipFill>
        <p:spPr>
          <a:xfrm>
            <a:off x="368150" y="1775276"/>
            <a:ext cx="5454900" cy="30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 rotWithShape="1">
          <a:blip r:embed="rId4">
            <a:alphaModFix/>
          </a:blip>
          <a:srcRect b="44466" l="56869" r="20631" t="42459"/>
          <a:stretch/>
        </p:blipFill>
        <p:spPr>
          <a:xfrm>
            <a:off x="5431266" y="1077067"/>
            <a:ext cx="2996213" cy="979344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7"/>
          <p:cNvSpPr txBox="1"/>
          <p:nvPr/>
        </p:nvSpPr>
        <p:spPr>
          <a:xfrm>
            <a:off x="6466125" y="3260600"/>
            <a:ext cx="529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Accuracy?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descr="🤔" id="373" name="Google Shape;373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05233" y="3083375"/>
            <a:ext cx="577425" cy="577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320025" y="284750"/>
            <a:ext cx="7982400" cy="540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/>
              <a:t>Training MobileNet V2 Model</a:t>
            </a:r>
            <a:endParaRPr b="1" sz="2600"/>
          </a:p>
        </p:txBody>
      </p:sp>
      <p:sp>
        <p:nvSpPr>
          <p:cNvPr id="379" name="Google Shape;379;p48"/>
          <p:cNvSpPr txBox="1"/>
          <p:nvPr>
            <p:ph idx="1" type="body"/>
          </p:nvPr>
        </p:nvSpPr>
        <p:spPr>
          <a:xfrm>
            <a:off x="320025" y="1295050"/>
            <a:ext cx="5089800" cy="30678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Our approach according to International Research Journal of Engineering and Technology (IRJET)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Train Deep learning model (MobileNetV2) using Transfer Learning(Another Dataset)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 Find ROI using MTCNN 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" sz="1400"/>
              <a:t>Apply mask detector</a:t>
            </a:r>
            <a:endParaRPr sz="1400"/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4750" y="143675"/>
            <a:ext cx="3471250" cy="494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9"/>
          <p:cNvSpPr txBox="1"/>
          <p:nvPr>
            <p:ph type="title"/>
          </p:nvPr>
        </p:nvSpPr>
        <p:spPr>
          <a:xfrm>
            <a:off x="393550" y="303100"/>
            <a:ext cx="79731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Transfer Learning and the advantages</a:t>
            </a:r>
            <a:endParaRPr b="1" sz="3000"/>
          </a:p>
        </p:txBody>
      </p:sp>
      <p:sp>
        <p:nvSpPr>
          <p:cNvPr id="386" name="Google Shape;386;p49"/>
          <p:cNvSpPr txBox="1"/>
          <p:nvPr>
            <p:ph idx="1" type="body"/>
          </p:nvPr>
        </p:nvSpPr>
        <p:spPr>
          <a:xfrm>
            <a:off x="393550" y="1041650"/>
            <a:ext cx="7543800" cy="343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8890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Transfer or inductive learning is a </a:t>
            </a:r>
            <a:r>
              <a:rPr b="1" lang="it" sz="1400"/>
              <a:t>supervised learning</a:t>
            </a:r>
            <a:r>
              <a:rPr lang="it" sz="1400"/>
              <a:t> technique.</a:t>
            </a:r>
            <a:endParaRPr sz="1400"/>
          </a:p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The first step is to select a source model, ideally </a:t>
            </a:r>
            <a:r>
              <a:rPr b="1" lang="it" sz="1400"/>
              <a:t>large dataset</a:t>
            </a:r>
            <a:r>
              <a:rPr lang="it" sz="1400"/>
              <a:t> to train with.</a:t>
            </a:r>
            <a:endParaRPr sz="1400"/>
          </a:p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The next step is to decide which</a:t>
            </a:r>
            <a:r>
              <a:rPr b="1" lang="it" sz="1400"/>
              <a:t> layers to reuse</a:t>
            </a:r>
            <a:r>
              <a:rPr lang="it" sz="1400"/>
              <a:t> in your own network. </a:t>
            </a:r>
            <a:endParaRPr sz="1400"/>
          </a:p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Finally, the new model is trained on the </a:t>
            </a:r>
            <a:r>
              <a:rPr b="1" lang="it" sz="1400"/>
              <a:t>new data set</a:t>
            </a:r>
            <a:r>
              <a:rPr lang="it" sz="1400"/>
              <a:t>.   </a:t>
            </a:r>
            <a:endParaRPr sz="1400"/>
          </a:p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Advantages:</a:t>
            </a:r>
            <a:endParaRPr sz="1400"/>
          </a:p>
          <a:p>
            <a:pPr indent="0" lvl="0" marL="2921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139700" lvl="1" marL="2921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it" sz="1400"/>
              <a:t> </a:t>
            </a:r>
            <a:r>
              <a:rPr b="1" lang="it" sz="1400"/>
              <a:t>Improved performance</a:t>
            </a:r>
            <a:endParaRPr b="1" sz="1400"/>
          </a:p>
          <a:p>
            <a:pPr indent="-139700" lvl="1" marL="2921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it" sz="1400"/>
              <a:t>Model-development </a:t>
            </a:r>
            <a:r>
              <a:rPr b="1" lang="it" sz="1400"/>
              <a:t>time</a:t>
            </a:r>
            <a:endParaRPr b="1" sz="1400"/>
          </a:p>
          <a:p>
            <a:pPr indent="-139700" lvl="1" marL="2921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</a:pPr>
            <a:r>
              <a:rPr lang="it" sz="1400"/>
              <a:t>Main purpose was </a:t>
            </a:r>
            <a:r>
              <a:rPr b="1" lang="it" sz="1400"/>
              <a:t>preventing model to be overfit</a:t>
            </a:r>
            <a:r>
              <a:rPr lang="it" sz="1400"/>
              <a:t> to the data set we want to test.</a:t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0"/>
          <p:cNvSpPr txBox="1"/>
          <p:nvPr>
            <p:ph type="title"/>
          </p:nvPr>
        </p:nvSpPr>
        <p:spPr>
          <a:xfrm>
            <a:off x="402725" y="137775"/>
            <a:ext cx="7964100" cy="5865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Why We Choose another dataset</a:t>
            </a:r>
            <a:endParaRPr b="1" sz="3000"/>
          </a:p>
        </p:txBody>
      </p:sp>
      <p:sp>
        <p:nvSpPr>
          <p:cNvPr id="392" name="Google Shape;392;p50"/>
          <p:cNvSpPr txBox="1"/>
          <p:nvPr>
            <p:ph idx="1" type="body"/>
          </p:nvPr>
        </p:nvSpPr>
        <p:spPr>
          <a:xfrm>
            <a:off x="448650" y="826650"/>
            <a:ext cx="7543800" cy="13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Char char="•"/>
            </a:pPr>
            <a:r>
              <a:rPr lang="it" sz="1400"/>
              <a:t>The new data set(Kaggle) contains </a:t>
            </a:r>
            <a:r>
              <a:rPr b="1" lang="it" sz="1400"/>
              <a:t>only faces</a:t>
            </a:r>
            <a:r>
              <a:rPr lang="it" sz="1400"/>
              <a:t>(without background) which makes it a lot easier for training the model to detect mask and no mask face</a:t>
            </a:r>
            <a:r>
              <a:rPr lang="it" sz="1400"/>
              <a:t>s.</a:t>
            </a:r>
            <a:endParaRPr sz="1400"/>
          </a:p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 It includes a </a:t>
            </a:r>
            <a:r>
              <a:rPr b="1" lang="it" sz="1400"/>
              <a:t>wide range</a:t>
            </a:r>
            <a:r>
              <a:rPr lang="it" sz="1400"/>
              <a:t> of different facial expressions such as: side view faces, tilted faces and etc</a:t>
            </a:r>
            <a:r>
              <a:rPr lang="it" sz="1400"/>
              <a:t>.</a:t>
            </a:r>
            <a:endParaRPr sz="1400"/>
          </a:p>
          <a:p>
            <a:pPr indent="-88900" lvl="0" marL="635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</a:pPr>
            <a:r>
              <a:rPr lang="it" sz="1400">
                <a:solidFill>
                  <a:srgbClr val="3F3F3F"/>
                </a:solidFill>
              </a:rPr>
              <a:t> It is a </a:t>
            </a:r>
            <a:r>
              <a:rPr b="1" lang="it" sz="1400">
                <a:solidFill>
                  <a:srgbClr val="3F3F3F"/>
                </a:solidFill>
              </a:rPr>
              <a:t>large dataset</a:t>
            </a:r>
            <a:r>
              <a:rPr lang="it" sz="1400">
                <a:solidFill>
                  <a:srgbClr val="3F3F3F"/>
                </a:solidFill>
              </a:rPr>
              <a:t>: </a:t>
            </a:r>
            <a:r>
              <a:rPr lang="it" sz="1400">
                <a:solidFill>
                  <a:srgbClr val="3F3F3F"/>
                </a:solidFill>
              </a:rPr>
              <a:t>Face Mask Detection ~12K Images Dataset</a:t>
            </a:r>
            <a:endParaRPr sz="1400">
              <a:solidFill>
                <a:srgbClr val="3F3F3F"/>
              </a:solidFill>
            </a:endParaRPr>
          </a:p>
          <a:p>
            <a:pPr indent="0" lvl="0" marL="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393" name="Google Shape;3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819" y="2176950"/>
            <a:ext cx="6157383" cy="2966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/>
          <p:nvPr>
            <p:ph type="title"/>
          </p:nvPr>
        </p:nvSpPr>
        <p:spPr>
          <a:xfrm>
            <a:off x="698050" y="450050"/>
            <a:ext cx="7668900" cy="568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Training </a:t>
            </a:r>
            <a:r>
              <a:rPr b="1" lang="it" sz="3000"/>
              <a:t>MobileNet V2</a:t>
            </a:r>
            <a:r>
              <a:rPr b="1" lang="it" sz="3000"/>
              <a:t> Model</a:t>
            </a:r>
            <a:endParaRPr b="1" sz="3000"/>
          </a:p>
        </p:txBody>
      </p:sp>
      <p:sp>
        <p:nvSpPr>
          <p:cNvPr id="399" name="Google Shape;399;p51"/>
          <p:cNvSpPr txBox="1"/>
          <p:nvPr>
            <p:ph idx="1" type="body"/>
          </p:nvPr>
        </p:nvSpPr>
        <p:spPr>
          <a:xfrm>
            <a:off x="698050" y="1340975"/>
            <a:ext cx="6971400" cy="36879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635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initialize the initial learning rate, number of epochs,batch size:</a:t>
            </a:r>
            <a:endParaRPr sz="1200"/>
          </a:p>
          <a:p>
            <a:pPr indent="0" lvl="0" marL="635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635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635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635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t" sz="1200"/>
              <a:t>grab the list of images in our dataset directory, then initialize the list of data and class images:</a:t>
            </a:r>
            <a:endParaRPr sz="1200"/>
          </a:p>
          <a:p>
            <a:pPr indent="0" lvl="0" marL="635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400" name="Google Shape;400;p51"/>
          <p:cNvPicPr preferRelativeResize="0"/>
          <p:nvPr/>
        </p:nvPicPr>
        <p:blipFill rotWithShape="1">
          <a:blip r:embed="rId3">
            <a:alphaModFix/>
          </a:blip>
          <a:srcRect b="0" l="0" r="-12309" t="0"/>
          <a:stretch/>
        </p:blipFill>
        <p:spPr>
          <a:xfrm>
            <a:off x="898298" y="1716923"/>
            <a:ext cx="6570900" cy="103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300" y="3054700"/>
            <a:ext cx="5850751" cy="208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2"/>
          <p:cNvSpPr txBox="1"/>
          <p:nvPr>
            <p:ph type="title"/>
          </p:nvPr>
        </p:nvSpPr>
        <p:spPr>
          <a:xfrm>
            <a:off x="822950" y="214951"/>
            <a:ext cx="7543800" cy="5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3500"/>
              <a:buFont typeface="Bookman Old Style"/>
              <a:buNone/>
            </a:pPr>
            <a:r>
              <a:rPr b="1" lang="it" sz="3000"/>
              <a:t>Preprocessing</a:t>
            </a:r>
            <a:endParaRPr b="1" sz="3000"/>
          </a:p>
        </p:txBody>
      </p:sp>
      <p:sp>
        <p:nvSpPr>
          <p:cNvPr id="407" name="Google Shape;407;p52"/>
          <p:cNvSpPr txBox="1"/>
          <p:nvPr>
            <p:ph idx="1" type="body"/>
          </p:nvPr>
        </p:nvSpPr>
        <p:spPr>
          <a:xfrm>
            <a:off x="777025" y="1002500"/>
            <a:ext cx="6155400" cy="21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-88900" lvl="0" marL="6350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The pre-processing phase is a phase before the training and testing of the data.</a:t>
            </a:r>
            <a:endParaRPr sz="1400"/>
          </a:p>
          <a:p>
            <a:pPr indent="-88900" lvl="0" marL="63500" rtl="0" algn="l">
              <a:lnSpc>
                <a:spcPct val="110000"/>
              </a:lnSpc>
              <a:spcBef>
                <a:spcPts val="110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" sz="1400"/>
              <a:t>There are four steps in the </a:t>
            </a:r>
            <a:r>
              <a:rPr lang="it" sz="1400"/>
              <a:t>preprocessing</a:t>
            </a:r>
            <a:r>
              <a:rPr lang="it" sz="1400"/>
              <a:t> which are:</a:t>
            </a:r>
            <a:endParaRPr sz="1400"/>
          </a:p>
          <a:p>
            <a:pPr indent="-152400" lvl="1" marL="29210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it" sz="1400"/>
              <a:t>resizing image size</a:t>
            </a:r>
            <a:endParaRPr sz="14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it" sz="1400"/>
              <a:t>converting the image to the array</a:t>
            </a:r>
            <a:endParaRPr sz="14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it" sz="1400"/>
              <a:t>pre-processing input using MobileNetV2</a:t>
            </a:r>
            <a:endParaRPr sz="1400"/>
          </a:p>
          <a:p>
            <a:pPr indent="-152400" lvl="1" marL="2921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Char char="•"/>
            </a:pPr>
            <a:r>
              <a:rPr lang="it" sz="1400"/>
              <a:t>and the last is performing hot encoding on labels</a:t>
            </a:r>
            <a:endParaRPr sz="1400"/>
          </a:p>
        </p:txBody>
      </p:sp>
      <p:pic>
        <p:nvPicPr>
          <p:cNvPr id="408" name="Google Shape;408;p52"/>
          <p:cNvPicPr preferRelativeResize="0"/>
          <p:nvPr/>
        </p:nvPicPr>
        <p:blipFill rotWithShape="1">
          <a:blip r:embed="rId3">
            <a:alphaModFix/>
          </a:blip>
          <a:srcRect b="16256" l="56973" r="31183" t="25333"/>
          <a:stretch/>
        </p:blipFill>
        <p:spPr>
          <a:xfrm>
            <a:off x="6932418" y="1397492"/>
            <a:ext cx="1082842" cy="300428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52"/>
          <p:cNvPicPr preferRelativeResize="0"/>
          <p:nvPr/>
        </p:nvPicPr>
        <p:blipFill rotWithShape="1">
          <a:blip r:embed="rId4">
            <a:alphaModFix/>
          </a:blip>
          <a:srcRect b="51715" l="59563" r="15169" t="35599"/>
          <a:stretch/>
        </p:blipFill>
        <p:spPr>
          <a:xfrm>
            <a:off x="822960" y="3159501"/>
            <a:ext cx="4963061" cy="1401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Our g</a:t>
            </a:r>
            <a:r>
              <a:rPr b="1" lang="it"/>
              <a:t>oals</a:t>
            </a:r>
            <a:endParaRPr b="1"/>
          </a:p>
        </p:txBody>
      </p:sp>
      <p:sp>
        <p:nvSpPr>
          <p:cNvPr id="114" name="Google Shape;114;p17"/>
          <p:cNvSpPr txBox="1"/>
          <p:nvPr>
            <p:ph idx="4294967295" type="body"/>
          </p:nvPr>
        </p:nvSpPr>
        <p:spPr>
          <a:xfrm>
            <a:off x="311700" y="1229875"/>
            <a:ext cx="45438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b="1" lang="it"/>
              <a:t>Develop algorithm</a:t>
            </a:r>
            <a:r>
              <a:rPr lang="it"/>
              <a:t> that:</a:t>
            </a:r>
            <a:br>
              <a:rPr lang="it"/>
            </a:br>
            <a:r>
              <a:rPr lang="it"/>
              <a:t>-  detects faces</a:t>
            </a:r>
            <a:br>
              <a:rPr lang="it"/>
            </a:br>
            <a:r>
              <a:rPr lang="it"/>
              <a:t>-  predicts presence of masks</a:t>
            </a:r>
            <a:br>
              <a:rPr lang="it"/>
            </a:br>
            <a:r>
              <a:rPr lang="it"/>
              <a:t>facing the explained issues</a:t>
            </a:r>
            <a:br>
              <a:rPr lang="it"/>
            </a:b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it"/>
              <a:t>Exploit algorithm in an </a:t>
            </a:r>
            <a:r>
              <a:rPr b="1" lang="it"/>
              <a:t>application</a:t>
            </a:r>
            <a:br>
              <a:rPr b="1" lang="it"/>
            </a:br>
            <a:r>
              <a:rPr lang="it"/>
              <a:t>-  imagining a real use case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3"/>
          <p:cNvSpPr txBox="1"/>
          <p:nvPr>
            <p:ph type="title"/>
          </p:nvPr>
        </p:nvSpPr>
        <p:spPr>
          <a:xfrm>
            <a:off x="725600" y="490475"/>
            <a:ext cx="6934500" cy="648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/>
              <a:t>convert the data and labels to arrays and </a:t>
            </a:r>
            <a:endParaRPr b="1" sz="2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/>
              <a:t>perform </a:t>
            </a:r>
            <a:r>
              <a:rPr b="1" lang="it" sz="2600"/>
              <a:t>one hot</a:t>
            </a:r>
            <a:r>
              <a:rPr b="1" lang="it" sz="2600"/>
              <a:t> encoding on the labels</a:t>
            </a:r>
            <a:endParaRPr b="1" sz="2600"/>
          </a:p>
        </p:txBody>
      </p:sp>
      <p:pic>
        <p:nvPicPr>
          <p:cNvPr id="415" name="Google Shape;415;p53"/>
          <p:cNvPicPr preferRelativeResize="0"/>
          <p:nvPr/>
        </p:nvPicPr>
        <p:blipFill rotWithShape="1">
          <a:blip r:embed="rId3">
            <a:alphaModFix/>
          </a:blip>
          <a:srcRect b="41228" l="0" r="0" t="0"/>
          <a:stretch/>
        </p:blipFill>
        <p:spPr>
          <a:xfrm>
            <a:off x="822950" y="1799925"/>
            <a:ext cx="6334925" cy="233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4"/>
          <p:cNvSpPr txBox="1"/>
          <p:nvPr>
            <p:ph type="title"/>
          </p:nvPr>
        </p:nvSpPr>
        <p:spPr>
          <a:xfrm>
            <a:off x="402724" y="214950"/>
            <a:ext cx="79641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/>
              <a:t>load the MobileNetV2 network, </a:t>
            </a:r>
            <a:r>
              <a:rPr b="1" lang="it" sz="2600"/>
              <a:t>Ensuring the head FC layer sets </a:t>
            </a:r>
            <a:r>
              <a:rPr b="1" lang="it" sz="2600"/>
              <a:t>are</a:t>
            </a:r>
            <a:endParaRPr b="1" sz="2600"/>
          </a:p>
        </p:txBody>
      </p:sp>
      <p:sp>
        <p:nvSpPr>
          <p:cNvPr id="421" name="Google Shape;421;p54"/>
          <p:cNvSpPr txBox="1"/>
          <p:nvPr>
            <p:ph idx="1" type="body"/>
          </p:nvPr>
        </p:nvSpPr>
        <p:spPr>
          <a:xfrm>
            <a:off x="402725" y="1303050"/>
            <a:ext cx="7543800" cy="37257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t" sz="1400"/>
              <a:t>construct the head of the model that will be placed on top of the the model:</a:t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t" sz="1200"/>
              <a:t>place the head FC model on top of the base model:(The actual model we train)</a:t>
            </a:r>
            <a:endParaRPr sz="1200"/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422" name="Google Shape;42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100" y="1425450"/>
            <a:ext cx="5337700" cy="4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725" y="2449176"/>
            <a:ext cx="5337699" cy="120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100" y="4213075"/>
            <a:ext cx="5273324" cy="27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40725" y="1207850"/>
            <a:ext cx="2616968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5"/>
          <p:cNvSpPr txBox="1"/>
          <p:nvPr>
            <p:ph type="title"/>
          </p:nvPr>
        </p:nvSpPr>
        <p:spPr>
          <a:xfrm>
            <a:off x="402725" y="214950"/>
            <a:ext cx="7964100" cy="786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Compile the model and train the head of the network</a:t>
            </a:r>
            <a:endParaRPr b="1" sz="2400"/>
          </a:p>
        </p:txBody>
      </p:sp>
      <p:pic>
        <p:nvPicPr>
          <p:cNvPr id="431" name="Google Shape;43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088" y="1490663"/>
            <a:ext cx="6638925" cy="216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6"/>
          <p:cNvSpPr txBox="1"/>
          <p:nvPr>
            <p:ph type="title"/>
          </p:nvPr>
        </p:nvSpPr>
        <p:spPr>
          <a:xfrm>
            <a:off x="402725" y="214950"/>
            <a:ext cx="7964100" cy="7677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400"/>
              <a:t>Make Predictions on the testing set and show a nicely Formatted Classification report </a:t>
            </a:r>
            <a:endParaRPr b="1" sz="2400"/>
          </a:p>
        </p:txBody>
      </p:sp>
      <p:pic>
        <p:nvPicPr>
          <p:cNvPr id="437" name="Google Shape;437;p56"/>
          <p:cNvPicPr preferRelativeResize="0"/>
          <p:nvPr/>
        </p:nvPicPr>
        <p:blipFill rotWithShape="1">
          <a:blip r:embed="rId3">
            <a:alphaModFix/>
          </a:blip>
          <a:srcRect b="13763" l="0" r="0" t="0"/>
          <a:stretch/>
        </p:blipFill>
        <p:spPr>
          <a:xfrm>
            <a:off x="583700" y="1179700"/>
            <a:ext cx="6246000" cy="35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7"/>
          <p:cNvSpPr txBox="1"/>
          <p:nvPr>
            <p:ph type="title"/>
          </p:nvPr>
        </p:nvSpPr>
        <p:spPr>
          <a:xfrm>
            <a:off x="50225" y="137775"/>
            <a:ext cx="8316600" cy="981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it" sz="2600">
                <a:highlight>
                  <a:srgbClr val="FFFFFF"/>
                </a:highlight>
              </a:rPr>
              <a:t>Use model resulting from training MobileNetv2 (showing an example)</a:t>
            </a:r>
            <a:endParaRPr b="1" sz="2600"/>
          </a:p>
        </p:txBody>
      </p:sp>
      <p:pic>
        <p:nvPicPr>
          <p:cNvPr id="443" name="Google Shape;44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8375" y="2832975"/>
            <a:ext cx="2619749" cy="21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25" y="1303050"/>
            <a:ext cx="6077774" cy="322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8"/>
          <p:cNvSpPr txBox="1"/>
          <p:nvPr>
            <p:ph type="title"/>
          </p:nvPr>
        </p:nvSpPr>
        <p:spPr>
          <a:xfrm>
            <a:off x="358200" y="214950"/>
            <a:ext cx="8008500" cy="7293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 Performance evaluation of model</a:t>
            </a:r>
            <a:endParaRPr b="1" sz="3000"/>
          </a:p>
        </p:txBody>
      </p:sp>
      <p:sp>
        <p:nvSpPr>
          <p:cNvPr id="450" name="Google Shape;450;p58"/>
          <p:cNvSpPr txBox="1"/>
          <p:nvPr>
            <p:ph idx="1" type="body"/>
          </p:nvPr>
        </p:nvSpPr>
        <p:spPr>
          <a:xfrm>
            <a:off x="822950" y="1285875"/>
            <a:ext cx="7543800" cy="27825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Autofit/>
          </a:bodyPr>
          <a:lstStyle/>
          <a:p>
            <a:pPr indent="0" lvl="0" marL="0" marR="381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688"/>
              <a:buNone/>
            </a:pPr>
            <a:r>
              <a:rPr lang="it" sz="10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After creating new dataset by extracting faces from original dataset, we perform labelization of the dataset: test set of 100 mask images and 100 non mask images</a:t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5000"/>
              </a:lnSpc>
              <a:spcBef>
                <a:spcPts val="500"/>
              </a:spcBef>
              <a:spcAft>
                <a:spcPts val="0"/>
              </a:spcAft>
              <a:buSzPts val="688"/>
              <a:buNone/>
            </a:pPr>
            <a:r>
              <a:t/>
            </a:r>
            <a:endParaRPr sz="10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900"/>
              </a:spcBef>
              <a:spcAft>
                <a:spcPts val="200"/>
              </a:spcAft>
              <a:buSzPts val="688"/>
              <a:buNone/>
            </a:pPr>
            <a:r>
              <a:t/>
            </a:r>
            <a:endParaRPr sz="987"/>
          </a:p>
        </p:txBody>
      </p:sp>
      <p:pic>
        <p:nvPicPr>
          <p:cNvPr id="451" name="Google Shape;45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3950" y="1727900"/>
            <a:ext cx="7423924" cy="308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9"/>
          <p:cNvSpPr txBox="1"/>
          <p:nvPr>
            <p:ph type="title"/>
          </p:nvPr>
        </p:nvSpPr>
        <p:spPr>
          <a:xfrm>
            <a:off x="303100" y="214950"/>
            <a:ext cx="8063700" cy="860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Result of evaluation (similar to paper)</a:t>
            </a:r>
            <a:endParaRPr b="1" sz="3000"/>
          </a:p>
        </p:txBody>
      </p:sp>
      <p:pic>
        <p:nvPicPr>
          <p:cNvPr id="457" name="Google Shape;457;p59"/>
          <p:cNvPicPr preferRelativeResize="0"/>
          <p:nvPr/>
        </p:nvPicPr>
        <p:blipFill rotWithShape="1">
          <a:blip r:embed="rId3">
            <a:alphaModFix/>
          </a:blip>
          <a:srcRect b="7404" l="5611" r="61840" t="59932"/>
          <a:stretch/>
        </p:blipFill>
        <p:spPr>
          <a:xfrm>
            <a:off x="4541450" y="2185275"/>
            <a:ext cx="3255548" cy="136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59"/>
          <p:cNvPicPr preferRelativeResize="0"/>
          <p:nvPr/>
        </p:nvPicPr>
        <p:blipFill rotWithShape="1">
          <a:blip r:embed="rId4">
            <a:alphaModFix/>
          </a:blip>
          <a:srcRect b="30325" l="56822" r="20630" t="56310"/>
          <a:stretch/>
        </p:blipFill>
        <p:spPr>
          <a:xfrm>
            <a:off x="570250" y="2225800"/>
            <a:ext cx="3779798" cy="1260174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9"/>
          <p:cNvSpPr/>
          <p:nvPr/>
        </p:nvSpPr>
        <p:spPr>
          <a:xfrm>
            <a:off x="3040025" y="2980550"/>
            <a:ext cx="1174200" cy="17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9"/>
          <p:cNvSpPr/>
          <p:nvPr/>
        </p:nvSpPr>
        <p:spPr>
          <a:xfrm>
            <a:off x="4771850" y="3014025"/>
            <a:ext cx="1679700" cy="17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60"/>
          <p:cNvSpPr txBox="1"/>
          <p:nvPr>
            <p:ph type="title"/>
          </p:nvPr>
        </p:nvSpPr>
        <p:spPr>
          <a:xfrm>
            <a:off x="427200" y="257175"/>
            <a:ext cx="7916700" cy="4764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2600"/>
              <a:t> Implement an application to use the algorithm</a:t>
            </a:r>
            <a:endParaRPr b="1" sz="2600"/>
          </a:p>
        </p:txBody>
      </p:sp>
      <p:sp>
        <p:nvSpPr>
          <p:cNvPr id="466" name="Google Shape;466;p60"/>
          <p:cNvSpPr txBox="1"/>
          <p:nvPr>
            <p:ph idx="1" type="body"/>
          </p:nvPr>
        </p:nvSpPr>
        <p:spPr>
          <a:xfrm>
            <a:off x="587825" y="1051800"/>
            <a:ext cx="7655100" cy="30399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t" sz="1500"/>
              <a:t>Webcam usage:</a:t>
            </a:r>
            <a:endParaRPr sz="15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t" sz="1329">
                <a:solidFill>
                  <a:srgbClr val="24272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Since Colab is running in your browser, you'll want to use web APIs to access local hardware like a camera</a:t>
            </a:r>
            <a:endParaRPr sz="1329">
              <a:solidFill>
                <a:srgbClr val="2427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1229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29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29">
              <a:solidFill>
                <a:srgbClr val="2427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 sz="1329">
              <a:solidFill>
                <a:srgbClr val="242729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60"/>
          <p:cNvSpPr/>
          <p:nvPr/>
        </p:nvSpPr>
        <p:spPr>
          <a:xfrm>
            <a:off x="2933375" y="2481325"/>
            <a:ext cx="2149800" cy="4320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go to the google colab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creat a new nootebook</a:t>
            </a:r>
            <a:endParaRPr/>
          </a:p>
        </p:txBody>
      </p:sp>
      <p:sp>
        <p:nvSpPr>
          <p:cNvPr id="468" name="Google Shape;468;p60"/>
          <p:cNvSpPr/>
          <p:nvPr/>
        </p:nvSpPr>
        <p:spPr>
          <a:xfrm>
            <a:off x="3832475" y="2953525"/>
            <a:ext cx="351600" cy="39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60"/>
          <p:cNvSpPr/>
          <p:nvPr/>
        </p:nvSpPr>
        <p:spPr>
          <a:xfrm>
            <a:off x="2893175" y="3365425"/>
            <a:ext cx="2059500" cy="4320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click snippet and click camera capture</a:t>
            </a:r>
            <a:endParaRPr/>
          </a:p>
        </p:txBody>
      </p:sp>
      <p:sp>
        <p:nvSpPr>
          <p:cNvPr id="470" name="Google Shape;470;p60"/>
          <p:cNvSpPr/>
          <p:nvPr/>
        </p:nvSpPr>
        <p:spPr>
          <a:xfrm>
            <a:off x="3832475" y="3857725"/>
            <a:ext cx="351600" cy="391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0"/>
          <p:cNvSpPr/>
          <p:nvPr/>
        </p:nvSpPr>
        <p:spPr>
          <a:xfrm>
            <a:off x="2933375" y="4249525"/>
            <a:ext cx="1979100" cy="5223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Run the script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1"/>
          <p:cNvSpPr txBox="1"/>
          <p:nvPr>
            <p:ph type="title"/>
          </p:nvPr>
        </p:nvSpPr>
        <p:spPr>
          <a:xfrm>
            <a:off x="376575" y="214950"/>
            <a:ext cx="7990200" cy="5085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O</a:t>
            </a:r>
            <a:r>
              <a:rPr b="1" lang="it" sz="3000"/>
              <a:t>ffline mask detection while using webcam  </a:t>
            </a:r>
            <a:endParaRPr b="1" sz="3000"/>
          </a:p>
        </p:txBody>
      </p:sp>
      <p:sp>
        <p:nvSpPr>
          <p:cNvPr id="477" name="Google Shape;477;p61"/>
          <p:cNvSpPr txBox="1"/>
          <p:nvPr>
            <p:ph idx="1" type="body"/>
          </p:nvPr>
        </p:nvSpPr>
        <p:spPr>
          <a:xfrm>
            <a:off x="330700" y="1118675"/>
            <a:ext cx="7543800" cy="37158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 sz="456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t/>
            </a:r>
            <a:endParaRPr sz="4815">
              <a:highlight>
                <a:srgbClr val="FFFFFF"/>
              </a:highlight>
            </a:endParaRPr>
          </a:p>
        </p:txBody>
      </p:sp>
      <p:sp>
        <p:nvSpPr>
          <p:cNvPr id="478" name="Google Shape;478;p61"/>
          <p:cNvSpPr/>
          <p:nvPr/>
        </p:nvSpPr>
        <p:spPr>
          <a:xfrm>
            <a:off x="1295925" y="1195475"/>
            <a:ext cx="1074900" cy="562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start taking picture</a:t>
            </a:r>
            <a:endParaRPr/>
          </a:p>
        </p:txBody>
      </p:sp>
      <p:sp>
        <p:nvSpPr>
          <p:cNvPr id="479" name="Google Shape;479;p61"/>
          <p:cNvSpPr/>
          <p:nvPr/>
        </p:nvSpPr>
        <p:spPr>
          <a:xfrm>
            <a:off x="1702725" y="1818300"/>
            <a:ext cx="261300" cy="291600"/>
          </a:xfrm>
          <a:prstGeom prst="downArrow">
            <a:avLst>
              <a:gd fmla="val 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61"/>
          <p:cNvSpPr/>
          <p:nvPr/>
        </p:nvSpPr>
        <p:spPr>
          <a:xfrm>
            <a:off x="822950" y="2153988"/>
            <a:ext cx="341700" cy="371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1"/>
          <p:cNvSpPr/>
          <p:nvPr/>
        </p:nvSpPr>
        <p:spPr>
          <a:xfrm>
            <a:off x="1306900" y="2180088"/>
            <a:ext cx="426900" cy="371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61"/>
          <p:cNvSpPr/>
          <p:nvPr/>
        </p:nvSpPr>
        <p:spPr>
          <a:xfrm>
            <a:off x="1891625" y="2180075"/>
            <a:ext cx="426900" cy="371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1"/>
          <p:cNvSpPr/>
          <p:nvPr/>
        </p:nvSpPr>
        <p:spPr>
          <a:xfrm>
            <a:off x="2476350" y="2153988"/>
            <a:ext cx="426900" cy="371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61"/>
          <p:cNvSpPr/>
          <p:nvPr/>
        </p:nvSpPr>
        <p:spPr>
          <a:xfrm>
            <a:off x="1702725" y="2571750"/>
            <a:ext cx="261300" cy="291600"/>
          </a:xfrm>
          <a:prstGeom prst="downArrow">
            <a:avLst>
              <a:gd fmla="val 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61"/>
          <p:cNvSpPr/>
          <p:nvPr/>
        </p:nvSpPr>
        <p:spPr>
          <a:xfrm>
            <a:off x="3209725" y="2320775"/>
            <a:ext cx="426900" cy="90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61"/>
          <p:cNvSpPr/>
          <p:nvPr/>
        </p:nvSpPr>
        <p:spPr>
          <a:xfrm>
            <a:off x="1702725" y="3419388"/>
            <a:ext cx="261300" cy="291600"/>
          </a:xfrm>
          <a:prstGeom prst="downArrow">
            <a:avLst>
              <a:gd fmla="val 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61"/>
          <p:cNvSpPr/>
          <p:nvPr/>
        </p:nvSpPr>
        <p:spPr>
          <a:xfrm>
            <a:off x="823125" y="3845225"/>
            <a:ext cx="2080200" cy="4218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apply mask detection model </a:t>
            </a:r>
            <a:endParaRPr/>
          </a:p>
        </p:txBody>
      </p:sp>
      <p:sp>
        <p:nvSpPr>
          <p:cNvPr id="488" name="Google Shape;488;p61"/>
          <p:cNvSpPr/>
          <p:nvPr/>
        </p:nvSpPr>
        <p:spPr>
          <a:xfrm>
            <a:off x="1702725" y="4267025"/>
            <a:ext cx="261300" cy="291600"/>
          </a:xfrm>
          <a:prstGeom prst="downArrow">
            <a:avLst>
              <a:gd fmla="val 3846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1"/>
          <p:cNvSpPr/>
          <p:nvPr/>
        </p:nvSpPr>
        <p:spPr>
          <a:xfrm>
            <a:off x="823125" y="4639075"/>
            <a:ext cx="2080200" cy="3717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convert images to video</a:t>
            </a:r>
            <a:endParaRPr/>
          </a:p>
        </p:txBody>
      </p:sp>
      <p:sp>
        <p:nvSpPr>
          <p:cNvPr id="490" name="Google Shape;490;p61"/>
          <p:cNvSpPr/>
          <p:nvPr/>
        </p:nvSpPr>
        <p:spPr>
          <a:xfrm>
            <a:off x="3846500" y="2180100"/>
            <a:ext cx="1496700" cy="3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sequence of images</a:t>
            </a:r>
            <a:endParaRPr/>
          </a:p>
        </p:txBody>
      </p:sp>
      <p:sp>
        <p:nvSpPr>
          <p:cNvPr id="491" name="Google Shape;491;p61"/>
          <p:cNvSpPr/>
          <p:nvPr/>
        </p:nvSpPr>
        <p:spPr>
          <a:xfrm>
            <a:off x="1164650" y="2913300"/>
            <a:ext cx="1537800" cy="4218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folder of images</a:t>
            </a:r>
            <a:endParaRPr/>
          </a:p>
        </p:txBody>
      </p:sp>
      <p:sp>
        <p:nvSpPr>
          <p:cNvPr id="492" name="Google Shape;492;p61"/>
          <p:cNvSpPr/>
          <p:nvPr/>
        </p:nvSpPr>
        <p:spPr>
          <a:xfrm>
            <a:off x="3209725" y="2993675"/>
            <a:ext cx="547500" cy="90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61"/>
          <p:cNvSpPr/>
          <p:nvPr/>
        </p:nvSpPr>
        <p:spPr>
          <a:xfrm>
            <a:off x="3968125" y="2852975"/>
            <a:ext cx="2080200" cy="37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each image save to folder in order </a:t>
            </a:r>
            <a:endParaRPr/>
          </a:p>
        </p:txBody>
      </p:sp>
      <p:sp>
        <p:nvSpPr>
          <p:cNvPr id="494" name="Google Shape;494;p61"/>
          <p:cNvSpPr/>
          <p:nvPr/>
        </p:nvSpPr>
        <p:spPr>
          <a:xfrm>
            <a:off x="3430675" y="1118675"/>
            <a:ext cx="1983900" cy="61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795E26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start_Execution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050">
                <a:solidFill>
                  <a:srgbClr val="795E26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get_status_Execution</a:t>
            </a:r>
            <a:r>
              <a:rPr lang="it" sz="1050"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sz="1050"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61"/>
          <p:cNvSpPr/>
          <p:nvPr/>
        </p:nvSpPr>
        <p:spPr>
          <a:xfrm>
            <a:off x="2627000" y="1366350"/>
            <a:ext cx="547500" cy="903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0" name="Google Shape;500;p62" title="vide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5225" y="1120000"/>
            <a:ext cx="4572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62"/>
          <p:cNvSpPr txBox="1"/>
          <p:nvPr>
            <p:ph idx="4294967295"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Testing offline webcam</a:t>
            </a:r>
            <a:endParaRPr b="1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The proposed framework</a:t>
            </a:r>
            <a:endParaRPr b="1"/>
          </a:p>
        </p:txBody>
      </p:sp>
      <p:pic>
        <p:nvPicPr>
          <p:cNvPr id="120" name="Google Shape;120;p18"/>
          <p:cNvPicPr preferRelativeResize="0"/>
          <p:nvPr/>
        </p:nvPicPr>
        <p:blipFill rotWithShape="1">
          <a:blip r:embed="rId3">
            <a:alphaModFix/>
          </a:blip>
          <a:srcRect b="20595" l="33825" r="19305" t="9376"/>
          <a:stretch/>
        </p:blipFill>
        <p:spPr>
          <a:xfrm>
            <a:off x="5163075" y="1247950"/>
            <a:ext cx="3300224" cy="306607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1" name="Google Shape;121;p18"/>
          <p:cNvSpPr txBox="1"/>
          <p:nvPr>
            <p:ph idx="4294967295" type="body"/>
          </p:nvPr>
        </p:nvSpPr>
        <p:spPr>
          <a:xfrm>
            <a:off x="368350" y="1406775"/>
            <a:ext cx="4521300" cy="251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Approach for detecting faces masks in videos using deep learning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First detect face of the person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Then determine if a mask is present</a:t>
            </a:r>
            <a:endParaRPr/>
          </a:p>
        </p:txBody>
      </p:sp>
      <p:sp>
        <p:nvSpPr>
          <p:cNvPr id="122" name="Google Shape;122;p18"/>
          <p:cNvSpPr txBox="1"/>
          <p:nvPr/>
        </p:nvSpPr>
        <p:spPr>
          <a:xfrm>
            <a:off x="8013100" y="513800"/>
            <a:ext cx="3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[1]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"/>
          <p:cNvSpPr txBox="1"/>
          <p:nvPr>
            <p:ph type="title"/>
          </p:nvPr>
        </p:nvSpPr>
        <p:spPr>
          <a:xfrm>
            <a:off x="412775" y="204900"/>
            <a:ext cx="7931100" cy="8982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Online</a:t>
            </a:r>
            <a:r>
              <a:rPr b="1" lang="it" sz="3000"/>
              <a:t> mask detection while using webcam </a:t>
            </a:r>
            <a:endParaRPr b="1" sz="3000"/>
          </a:p>
        </p:txBody>
      </p:sp>
      <p:sp>
        <p:nvSpPr>
          <p:cNvPr id="507" name="Google Shape;507;p63"/>
          <p:cNvSpPr txBox="1"/>
          <p:nvPr>
            <p:ph idx="1" type="body"/>
          </p:nvPr>
        </p:nvSpPr>
        <p:spPr>
          <a:xfrm>
            <a:off x="412775" y="1008600"/>
            <a:ext cx="7543800" cy="39801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t"/>
              <a:t> </a:t>
            </a:r>
            <a:endParaRPr sz="4560">
              <a:solidFill>
                <a:srgbClr val="000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15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15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15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15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t" sz="1715">
                <a:highlight>
                  <a:schemeClr val="lt1"/>
                </a:highlight>
              </a:rPr>
              <a:t>                                                                  </a:t>
            </a:r>
            <a:r>
              <a:rPr lang="it" sz="1515">
                <a:highlight>
                  <a:schemeClr val="lt1"/>
                </a:highlight>
              </a:rPr>
              <a:t>this loop is repeated till end of capturing</a:t>
            </a:r>
            <a:r>
              <a:rPr lang="it" sz="1715">
                <a:highlight>
                  <a:schemeClr val="lt1"/>
                </a:highlight>
              </a:rPr>
              <a:t>          </a:t>
            </a:r>
            <a:endParaRPr sz="1715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15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715"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900"/>
              </a:spcBef>
              <a:spcAft>
                <a:spcPts val="200"/>
              </a:spcAft>
              <a:buNone/>
            </a:pPr>
            <a:r>
              <a:rPr lang="it" sz="1715">
                <a:highlight>
                  <a:schemeClr val="lt1"/>
                </a:highlight>
              </a:rPr>
              <a:t>                                                                                                </a:t>
            </a:r>
            <a:endParaRPr sz="1715">
              <a:highlight>
                <a:srgbClr val="FFFFFF"/>
              </a:highlight>
            </a:endParaRPr>
          </a:p>
        </p:txBody>
      </p:sp>
      <p:sp>
        <p:nvSpPr>
          <p:cNvPr id="508" name="Google Shape;508;p63"/>
          <p:cNvSpPr/>
          <p:nvPr/>
        </p:nvSpPr>
        <p:spPr>
          <a:xfrm>
            <a:off x="1788175" y="1396375"/>
            <a:ext cx="1195500" cy="562500"/>
          </a:xfrm>
          <a:prstGeom prst="rect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start take picture</a:t>
            </a:r>
            <a:endParaRPr/>
          </a:p>
        </p:txBody>
      </p:sp>
      <p:sp>
        <p:nvSpPr>
          <p:cNvPr id="509" name="Google Shape;509;p63"/>
          <p:cNvSpPr/>
          <p:nvPr/>
        </p:nvSpPr>
        <p:spPr>
          <a:xfrm>
            <a:off x="2220175" y="2431100"/>
            <a:ext cx="331500" cy="341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63"/>
          <p:cNvSpPr/>
          <p:nvPr/>
        </p:nvSpPr>
        <p:spPr>
          <a:xfrm>
            <a:off x="1155175" y="3245050"/>
            <a:ext cx="2461500" cy="562500"/>
          </a:xfrm>
          <a:prstGeom prst="rect">
            <a:avLst/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apply mask detection model after taking picture on pic</a:t>
            </a:r>
            <a:endParaRPr/>
          </a:p>
        </p:txBody>
      </p:sp>
      <p:sp>
        <p:nvSpPr>
          <p:cNvPr id="511" name="Google Shape;511;p63"/>
          <p:cNvSpPr/>
          <p:nvPr/>
        </p:nvSpPr>
        <p:spPr>
          <a:xfrm>
            <a:off x="2220175" y="3807550"/>
            <a:ext cx="331500" cy="34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63"/>
          <p:cNvSpPr/>
          <p:nvPr/>
        </p:nvSpPr>
        <p:spPr>
          <a:xfrm>
            <a:off x="2220175" y="1958863"/>
            <a:ext cx="331500" cy="3417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63"/>
          <p:cNvSpPr/>
          <p:nvPr/>
        </p:nvSpPr>
        <p:spPr>
          <a:xfrm>
            <a:off x="1574725" y="4329775"/>
            <a:ext cx="1622400" cy="4419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show each image </a:t>
            </a:r>
            <a:endParaRPr/>
          </a:p>
        </p:txBody>
      </p:sp>
      <p:sp>
        <p:nvSpPr>
          <p:cNvPr id="514" name="Google Shape;514;p63"/>
          <p:cNvSpPr/>
          <p:nvPr/>
        </p:nvSpPr>
        <p:spPr>
          <a:xfrm>
            <a:off x="1155175" y="3586375"/>
            <a:ext cx="10200" cy="303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63"/>
          <p:cNvSpPr/>
          <p:nvPr/>
        </p:nvSpPr>
        <p:spPr>
          <a:xfrm>
            <a:off x="2220175" y="2772800"/>
            <a:ext cx="331500" cy="2913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6" name="Google Shape;516;p63"/>
          <p:cNvCxnSpPr>
            <a:stCxn id="510" idx="3"/>
            <a:endCxn id="509" idx="0"/>
          </p:cNvCxnSpPr>
          <p:nvPr/>
        </p:nvCxnSpPr>
        <p:spPr>
          <a:xfrm rot="10800000">
            <a:off x="2551675" y="2602000"/>
            <a:ext cx="1065000" cy="924300"/>
          </a:xfrm>
          <a:prstGeom prst="bentConnector3">
            <a:avLst>
              <a:gd fmla="val -2235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Testing online webcam</a:t>
            </a:r>
            <a:endParaRPr b="1"/>
          </a:p>
        </p:txBody>
      </p:sp>
      <p:pic>
        <p:nvPicPr>
          <p:cNvPr id="522" name="Google Shape;522;p64" title="VIDEO 2021 05 30 20 49 22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4725" y="11004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5"/>
          <p:cNvSpPr txBox="1"/>
          <p:nvPr>
            <p:ph type="title"/>
          </p:nvPr>
        </p:nvSpPr>
        <p:spPr>
          <a:xfrm>
            <a:off x="349024" y="214950"/>
            <a:ext cx="8017800" cy="10881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3000"/>
              <a:t>Conclusion and final considerations</a:t>
            </a:r>
            <a:endParaRPr b="1" sz="3000"/>
          </a:p>
        </p:txBody>
      </p:sp>
      <p:sp>
        <p:nvSpPr>
          <p:cNvPr id="528" name="Google Shape;528;p65"/>
          <p:cNvSpPr txBox="1"/>
          <p:nvPr>
            <p:ph idx="1" type="body"/>
          </p:nvPr>
        </p:nvSpPr>
        <p:spPr>
          <a:xfrm>
            <a:off x="402725" y="1557125"/>
            <a:ext cx="7543800" cy="3471600"/>
          </a:xfrm>
          <a:prstGeom prst="rect">
            <a:avLst/>
          </a:prstGeom>
        </p:spPr>
        <p:txBody>
          <a:bodyPr anchorCtr="0" anchor="t" bIns="34275" lIns="0" spcFirstLastPara="1" rIns="0" wrap="square" tIns="34275">
            <a:normAutofit/>
          </a:bodyPr>
          <a:lstStyle/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t" sz="1400"/>
              <a:t>In this work we tried a new approach for detecting face masks: </a:t>
            </a:r>
            <a:endParaRPr sz="1400"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A highly effective face detection model is used for obtaining facial images and cues</a:t>
            </a:r>
            <a:br>
              <a:rPr lang="it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The resulting approach is robust and is evaluated on a chosen dataset for this work</a:t>
            </a:r>
            <a:br>
              <a:rPr lang="it" sz="1400"/>
            </a:b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The effectiveness of the facial mask classifier largely confides on the ability of the face detection algorithm to accurately identify faces in images taken in wild environments.</a:t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900"/>
              </a:spcBef>
              <a:spcAft>
                <a:spcPts val="0"/>
              </a:spcAft>
              <a:buNone/>
            </a:pPr>
            <a:r>
              <a:rPr lang="it" sz="1400"/>
              <a:t>Possible improvements:</a:t>
            </a:r>
            <a:endParaRPr sz="1400"/>
          </a:p>
          <a:p>
            <a:pPr indent="-317500" lvl="0" marL="457200" rtl="0" algn="l">
              <a:spcBef>
                <a:spcPts val="900"/>
              </a:spcBef>
              <a:spcAft>
                <a:spcPts val="0"/>
              </a:spcAft>
              <a:buSzPts val="1400"/>
              <a:buChar char="-"/>
            </a:pPr>
            <a:r>
              <a:rPr lang="it" sz="1400"/>
              <a:t>Consider video footage taken from actual public places</a:t>
            </a:r>
            <a:endParaRPr sz="14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6"/>
          <p:cNvSpPr txBox="1"/>
          <p:nvPr>
            <p:ph type="title"/>
          </p:nvPr>
        </p:nvSpPr>
        <p:spPr>
          <a:xfrm>
            <a:off x="1195050" y="2218950"/>
            <a:ext cx="6753900" cy="7056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 sz="4000"/>
              <a:t>Thank you for your attention!</a:t>
            </a:r>
            <a:endParaRPr b="1" sz="40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6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References</a:t>
            </a:r>
            <a:endParaRPr b="1"/>
          </a:p>
        </p:txBody>
      </p:sp>
      <p:sp>
        <p:nvSpPr>
          <p:cNvPr id="539" name="Google Shape;539;p67"/>
          <p:cNvSpPr txBox="1"/>
          <p:nvPr>
            <p:ph idx="4294967295" type="body"/>
          </p:nvPr>
        </p:nvSpPr>
        <p:spPr>
          <a:xfrm>
            <a:off x="365800" y="1229875"/>
            <a:ext cx="8245200" cy="3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>
                <a:solidFill>
                  <a:srgbClr val="333333"/>
                </a:solidFill>
                <a:highlight>
                  <a:srgbClr val="FFFFFF"/>
                </a:highlight>
              </a:rPr>
              <a:t>[1] Deep Learning Framework to Detect Face Masks from Video Footage: </a:t>
            </a:r>
            <a:r>
              <a:rPr lang="it" sz="1200" u="sng">
                <a:solidFill>
                  <a:schemeClr val="hlink"/>
                </a:solidFill>
                <a:hlinkClick r:id="rId3"/>
              </a:rPr>
              <a:t>https://ieeexplore.ieee.org/document/9242625</a:t>
            </a:r>
            <a:endParaRPr sz="1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[2] Joint Face Detection and Alignment using Multi-task Cascaded Convolutional Networks: </a:t>
            </a:r>
            <a:r>
              <a:rPr lang="it" sz="1200" u="sng">
                <a:solidFill>
                  <a:schemeClr val="hlink"/>
                </a:solidFill>
                <a:hlinkClick r:id="rId4"/>
              </a:rPr>
              <a:t>https://arxiv.org/pdf/1604.02878.pdf</a:t>
            </a:r>
            <a:endParaRPr sz="1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[3] </a:t>
            </a:r>
            <a:r>
              <a:rPr lang="it" sz="1200">
                <a:solidFill>
                  <a:srgbClr val="000000"/>
                </a:solidFill>
                <a:highlight>
                  <a:srgbClr val="FFFFFF"/>
                </a:highlight>
              </a:rPr>
              <a:t>MobileNetV2: Inverted Residuals and Linear Bottlenecks: </a:t>
            </a:r>
            <a:r>
              <a:rPr lang="it" sz="1200" u="sng">
                <a:solidFill>
                  <a:schemeClr val="hlink"/>
                </a:solidFill>
                <a:hlinkClick r:id="rId5"/>
              </a:rPr>
              <a:t>https://arxiv.org/abs/1801.04381</a:t>
            </a:r>
            <a:endParaRPr sz="1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200"/>
              <a:t>[4] Face Mask Dataset (YOLO Format): </a:t>
            </a:r>
            <a:r>
              <a:rPr lang="it" sz="1200" u="sng">
                <a:solidFill>
                  <a:schemeClr val="hlink"/>
                </a:solidFill>
                <a:hlinkClick r:id="rId6"/>
              </a:rPr>
              <a:t>https://www.kaggle.com/aditya276/face-mask-dataset-yolo-forma</a:t>
            </a:r>
            <a:r>
              <a:rPr lang="it" sz="1200" u="sng">
                <a:solidFill>
                  <a:schemeClr val="hlink"/>
                </a:solidFill>
                <a:hlinkClick r:id="rId7"/>
              </a:rPr>
              <a:t>t</a:t>
            </a:r>
            <a:endParaRPr sz="1200"/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The proposed framework</a:t>
            </a:r>
            <a:endParaRPr b="1"/>
          </a:p>
        </p:txBody>
      </p:sp>
      <p:sp>
        <p:nvSpPr>
          <p:cNvPr id="128" name="Google Shape;128;p19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Face detection with MTCNN model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475" y="1865437"/>
            <a:ext cx="3892324" cy="2189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9"/>
          <p:cNvPicPr preferRelativeResize="0"/>
          <p:nvPr/>
        </p:nvPicPr>
        <p:blipFill rotWithShape="1">
          <a:blip r:embed="rId3">
            <a:alphaModFix/>
          </a:blip>
          <a:srcRect b="40871" l="32201" r="54565" t="29384"/>
          <a:stretch/>
        </p:blipFill>
        <p:spPr>
          <a:xfrm>
            <a:off x="6651162" y="2030663"/>
            <a:ext cx="515049" cy="65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9"/>
          <p:cNvPicPr preferRelativeResize="0"/>
          <p:nvPr/>
        </p:nvPicPr>
        <p:blipFill rotWithShape="1">
          <a:blip r:embed="rId3">
            <a:alphaModFix/>
          </a:blip>
          <a:srcRect b="39782" l="75812" r="10955" t="24354"/>
          <a:stretch/>
        </p:blipFill>
        <p:spPr>
          <a:xfrm>
            <a:off x="6589438" y="2854250"/>
            <a:ext cx="515049" cy="78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9"/>
          <p:cNvPicPr preferRelativeResize="0"/>
          <p:nvPr/>
        </p:nvPicPr>
        <p:blipFill rotWithShape="1">
          <a:blip r:embed="rId3">
            <a:alphaModFix/>
          </a:blip>
          <a:srcRect b="60620" l="57234" r="29533" t="6987"/>
          <a:stretch/>
        </p:blipFill>
        <p:spPr>
          <a:xfrm>
            <a:off x="7294925" y="2440900"/>
            <a:ext cx="515049" cy="70922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9"/>
          <p:cNvSpPr/>
          <p:nvPr/>
        </p:nvSpPr>
        <p:spPr>
          <a:xfrm>
            <a:off x="5478538" y="2525812"/>
            <a:ext cx="852900" cy="539400"/>
          </a:xfrm>
          <a:prstGeom prst="rightArrow">
            <a:avLst>
              <a:gd fmla="val 50000" name="adj1"/>
              <a:gd fmla="val 52466" name="adj2"/>
            </a:avLst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The proposed framework</a:t>
            </a:r>
            <a:endParaRPr b="1"/>
          </a:p>
        </p:txBody>
      </p:sp>
      <p:sp>
        <p:nvSpPr>
          <p:cNvPr id="139" name="Google Shape;139;p20"/>
          <p:cNvSpPr txBox="1"/>
          <p:nvPr>
            <p:ph idx="4294967295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Mask</a:t>
            </a:r>
            <a:r>
              <a:rPr lang="it"/>
              <a:t> prediction utilizing MobileNetV2 architecture</a:t>
            </a:r>
            <a:endParaRPr/>
          </a:p>
        </p:txBody>
      </p:sp>
      <p:sp>
        <p:nvSpPr>
          <p:cNvPr id="140" name="Google Shape;140;p20"/>
          <p:cNvSpPr/>
          <p:nvPr/>
        </p:nvSpPr>
        <p:spPr>
          <a:xfrm>
            <a:off x="1162513" y="2015588"/>
            <a:ext cx="3343500" cy="2159700"/>
          </a:xfrm>
          <a:prstGeom prst="ellipse">
            <a:avLst/>
          </a:prstGeom>
          <a:noFill/>
          <a:ln cap="flat" cmpd="sng" w="28575">
            <a:solidFill>
              <a:srgbClr val="B6D7A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699250" y="2049350"/>
            <a:ext cx="3137100" cy="2092200"/>
          </a:xfrm>
          <a:prstGeom prst="ellipse">
            <a:avLst/>
          </a:prstGeom>
          <a:noFill/>
          <a:ln cap="flat" cmpd="sng" w="28575">
            <a:solidFill>
              <a:srgbClr val="EA999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 txBox="1"/>
          <p:nvPr/>
        </p:nvSpPr>
        <p:spPr>
          <a:xfrm>
            <a:off x="2375463" y="1908150"/>
            <a:ext cx="1021500" cy="400200"/>
          </a:xfrm>
          <a:prstGeom prst="rect">
            <a:avLst/>
          </a:prstGeom>
          <a:solidFill>
            <a:srgbClr val="B6D7A8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with mask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0"/>
          <p:cNvSpPr txBox="1"/>
          <p:nvPr/>
        </p:nvSpPr>
        <p:spPr>
          <a:xfrm>
            <a:off x="5577200" y="1908150"/>
            <a:ext cx="1381200" cy="400200"/>
          </a:xfrm>
          <a:prstGeom prst="rect">
            <a:avLst/>
          </a:prstGeom>
          <a:solidFill>
            <a:srgbClr val="EA9999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without mask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4" name="Google Shape;144;p20"/>
          <p:cNvPicPr preferRelativeResize="0"/>
          <p:nvPr/>
        </p:nvPicPr>
        <p:blipFill rotWithShape="1">
          <a:blip r:embed="rId3">
            <a:alphaModFix/>
          </a:blip>
          <a:srcRect b="40871" l="32201" r="54565" t="29384"/>
          <a:stretch/>
        </p:blipFill>
        <p:spPr>
          <a:xfrm>
            <a:off x="5918000" y="2711242"/>
            <a:ext cx="699597" cy="884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 rotWithShape="1">
          <a:blip r:embed="rId3">
            <a:alphaModFix/>
          </a:blip>
          <a:srcRect b="39782" l="75812" r="10955" t="24354"/>
          <a:stretch/>
        </p:blipFill>
        <p:spPr>
          <a:xfrm>
            <a:off x="2114875" y="2609890"/>
            <a:ext cx="596024" cy="971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 rotWithShape="1">
          <a:blip r:embed="rId3">
            <a:alphaModFix/>
          </a:blip>
          <a:srcRect b="60620" l="57234" r="29533" t="6987"/>
          <a:stretch/>
        </p:blipFill>
        <p:spPr>
          <a:xfrm>
            <a:off x="3061551" y="2656887"/>
            <a:ext cx="596024" cy="87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The proposed framework</a:t>
            </a:r>
            <a:endParaRPr b="1"/>
          </a:p>
        </p:txBody>
      </p:sp>
      <p:pic>
        <p:nvPicPr>
          <p:cNvPr id="152" name="Google Shape;15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6613" y="3806600"/>
            <a:ext cx="3300201" cy="92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0550" y="1323100"/>
            <a:ext cx="4212333" cy="233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t"/>
              <a:t>What is MTCNN?</a:t>
            </a:r>
            <a:endParaRPr b="1"/>
          </a:p>
        </p:txBody>
      </p:sp>
      <p:sp>
        <p:nvSpPr>
          <p:cNvPr id="159" name="Google Shape;159;p22"/>
          <p:cNvSpPr txBox="1"/>
          <p:nvPr>
            <p:ph idx="4294967295" type="body"/>
          </p:nvPr>
        </p:nvSpPr>
        <p:spPr>
          <a:xfrm>
            <a:off x="311700" y="1229875"/>
            <a:ext cx="4555200" cy="232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Multi-Task Cascaded Convolutional Networks</a:t>
            </a:r>
            <a:br>
              <a:rPr lang="it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Framework that exploits multi-task learning to integrate </a:t>
            </a:r>
            <a:r>
              <a:rPr b="1" lang="it"/>
              <a:t>face detection</a:t>
            </a:r>
            <a:r>
              <a:rPr lang="it"/>
              <a:t> and </a:t>
            </a:r>
            <a:r>
              <a:rPr b="1" lang="it"/>
              <a:t>face alignment</a:t>
            </a:r>
            <a:endParaRPr/>
          </a:p>
        </p:txBody>
      </p:sp>
      <p:pic>
        <p:nvPicPr>
          <p:cNvPr id="160" name="Google Shape;160;p22"/>
          <p:cNvPicPr preferRelativeResize="0"/>
          <p:nvPr/>
        </p:nvPicPr>
        <p:blipFill rotWithShape="1">
          <a:blip r:embed="rId3">
            <a:alphaModFix/>
          </a:blip>
          <a:srcRect b="9033" l="17627" r="0" t="0"/>
          <a:stretch/>
        </p:blipFill>
        <p:spPr>
          <a:xfrm>
            <a:off x="6068025" y="1229875"/>
            <a:ext cx="1733900" cy="218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/>
          <p:nvPr/>
        </p:nvSpPr>
        <p:spPr>
          <a:xfrm>
            <a:off x="8013100" y="513800"/>
            <a:ext cx="387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latin typeface="Roboto"/>
                <a:ea typeface="Roboto"/>
                <a:cs typeface="Roboto"/>
                <a:sym typeface="Roboto"/>
              </a:rPr>
              <a:t>[2]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